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</p:sldMasterIdLst>
  <p:notesMasterIdLst>
    <p:notesMasterId r:id="rId36"/>
  </p:notesMasterIdLst>
  <p:sldIdLst>
    <p:sldId id="320" r:id="rId3"/>
    <p:sldId id="6417" r:id="rId4"/>
    <p:sldId id="6356" r:id="rId5"/>
    <p:sldId id="6396" r:id="rId6"/>
    <p:sldId id="6383" r:id="rId7"/>
    <p:sldId id="6399" r:id="rId8"/>
    <p:sldId id="6385" r:id="rId9"/>
    <p:sldId id="6400" r:id="rId10"/>
    <p:sldId id="6412" r:id="rId11"/>
    <p:sldId id="6402" r:id="rId12"/>
    <p:sldId id="6384" r:id="rId13"/>
    <p:sldId id="6409" r:id="rId14"/>
    <p:sldId id="6414" r:id="rId15"/>
    <p:sldId id="6418" r:id="rId16"/>
    <p:sldId id="6422" r:id="rId17"/>
    <p:sldId id="6406" r:id="rId18"/>
    <p:sldId id="6415" r:id="rId19"/>
    <p:sldId id="6421" r:id="rId20"/>
    <p:sldId id="6424" r:id="rId21"/>
    <p:sldId id="6416" r:id="rId22"/>
    <p:sldId id="6411" r:id="rId23"/>
    <p:sldId id="6425" r:id="rId24"/>
    <p:sldId id="6426" r:id="rId25"/>
    <p:sldId id="6431" r:id="rId26"/>
    <p:sldId id="6433" r:id="rId27"/>
    <p:sldId id="6434" r:id="rId28"/>
    <p:sldId id="6435" r:id="rId29"/>
    <p:sldId id="6438" r:id="rId30"/>
    <p:sldId id="6437" r:id="rId31"/>
    <p:sldId id="6439" r:id="rId32"/>
    <p:sldId id="6436" r:id="rId33"/>
    <p:sldId id="6440" r:id="rId34"/>
    <p:sldId id="6354" r:id="rId35"/>
  </p:sldIdLst>
  <p:sldSz cx="12192000" cy="6858000"/>
  <p:notesSz cx="6858000" cy="9144000"/>
  <p:embeddedFontLst>
    <p:embeddedFont>
      <p:font typeface="等线" panose="02010600030101010101" pitchFamily="2" charset="-122"/>
      <p:regular r:id="rId37"/>
      <p:bold r:id="rId38"/>
    </p:embeddedFont>
    <p:embeddedFont>
      <p:font typeface="等线 Light" panose="02010600030101010101" pitchFamily="2" charset="-122"/>
      <p:regular r:id="rId39"/>
    </p:embeddedFont>
    <p:embeddedFont>
      <p:font typeface="微软雅黑" panose="020B0503020204020204" pitchFamily="34" charset="-122"/>
      <p:regular r:id="rId40"/>
      <p:bold r:id="rId41"/>
    </p:embeddedFont>
  </p:embeddedFontLst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0" userDrawn="1">
          <p15:clr>
            <a:srgbClr val="A4A3A4"/>
          </p15:clr>
        </p15:guide>
        <p15:guide id="2" pos="3894" userDrawn="1">
          <p15:clr>
            <a:srgbClr val="A4A3A4"/>
          </p15:clr>
        </p15:guide>
        <p15:guide id="3" pos="98" userDrawn="1">
          <p15:clr>
            <a:srgbClr val="A4A3A4"/>
          </p15:clr>
        </p15:guide>
        <p15:guide id="4" pos="6089" userDrawn="1">
          <p15:clr>
            <a:srgbClr val="A4A3A4"/>
          </p15:clr>
        </p15:guide>
        <p15:guide id="5" orient="horz" pos="640" userDrawn="1">
          <p15:clr>
            <a:srgbClr val="A4A3A4"/>
          </p15:clr>
        </p15:guide>
        <p15:guide id="6" orient="horz" pos="696" userDrawn="1">
          <p15:clr>
            <a:srgbClr val="A4A3A4"/>
          </p15:clr>
        </p15:guide>
        <p15:guide id="7" orient="horz" pos="3928" userDrawn="1">
          <p15:clr>
            <a:srgbClr val="A4A3A4"/>
          </p15:clr>
        </p15:guide>
        <p15:guide id="8" orient="horz" pos="3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zp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EAFD"/>
    <a:srgbClr val="005BAC"/>
    <a:srgbClr val="E75C01"/>
    <a:srgbClr val="01519A"/>
    <a:srgbClr val="1565C0"/>
    <a:srgbClr val="0070C0"/>
    <a:srgbClr val="BBDEFB"/>
    <a:srgbClr val="90CAF9"/>
    <a:srgbClr val="0D47A1"/>
    <a:srgbClr val="64B5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8" autoAdjust="0"/>
    <p:restoredTop sz="85445" autoAdjust="0"/>
  </p:normalViewPr>
  <p:slideViewPr>
    <p:cSldViewPr snapToGrid="0" showGuides="1">
      <p:cViewPr varScale="1">
        <p:scale>
          <a:sx n="70" d="100"/>
          <a:sy n="70" d="100"/>
        </p:scale>
        <p:origin x="1267" y="48"/>
      </p:cViewPr>
      <p:guideLst>
        <p:guide orient="horz" pos="2320"/>
        <p:guide pos="3894"/>
        <p:guide pos="98"/>
        <p:guide pos="6089"/>
        <p:guide orient="horz" pos="640"/>
        <p:guide orient="horz" pos="696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1016D-0E75-4AEC-BADA-7431837CD2ED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41D06-62B6-471C-9801-55CD5155EB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尊敬的各位老师大家好，我是陈子鸿，我的毕设题目是高海况下海面目标电磁仿真方法研究，指导老师是曾虹程老师和校外李耀文老师。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B572C51-7C1A-4A64-87C2-ABD3B5FDC2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AA9CB-1CB6-2B60-6809-23B6F2980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883B713-9ADE-85E0-C682-10AA486F5F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70622DE-6EEC-7B25-A6AE-8CED42C26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第三组实验是时变海面实验，共计采样</a:t>
            </a:r>
            <a:r>
              <a:rPr lang="en-US" altLang="zh-CN" dirty="0"/>
              <a:t>20s</a:t>
            </a:r>
            <a:r>
              <a:rPr lang="zh-CN" altLang="en-US" dirty="0"/>
              <a:t>并对着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方向分别进行切片，可以看到当风向角为</a:t>
            </a:r>
            <a:r>
              <a:rPr lang="en-US" altLang="zh-CN" dirty="0"/>
              <a:t>0</a:t>
            </a:r>
            <a:r>
              <a:rPr lang="zh-CN" altLang="en-US" dirty="0"/>
              <a:t>（也就是第一行图片），</a:t>
            </a:r>
            <a:r>
              <a:rPr lang="en-US" altLang="zh-CN" dirty="0"/>
              <a:t>x</a:t>
            </a:r>
            <a:r>
              <a:rPr lang="zh-CN" altLang="en-US" dirty="0"/>
              <a:t>切片方向为行波状，而</a:t>
            </a:r>
            <a:r>
              <a:rPr lang="en-US" altLang="zh-CN" dirty="0"/>
              <a:t>y</a:t>
            </a:r>
            <a:r>
              <a:rPr lang="zh-CN" altLang="en-US" dirty="0"/>
              <a:t>切片方向为驻波状，说明海面沿风向传播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5BC336-1DD2-F32F-C290-5C7190519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D90B4-A9A8-43F2-9D7D-0B9EE2634A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4013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5656A-480C-96FA-E919-361183A4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549985-11AC-C0B9-B8E0-65B8BCA2B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A3A8E5-CB3C-D2F4-7EE0-62B518DEF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得到海面模型后，开始考虑目标建模。船对海的影响由遭遇海谱体现，因为船舶的航行会影响海浪的分布情况，此时海谱分布发生改变，变成遭遇频率和遭遇海谱。海对船的影响由波倾角体现，它体现了船舶的横摇力矩大小，定义为波面的切线与横轴夹角，波面我们选取为船的中心横剖面。同时考虑船的因素，对其加入船舶的修正系数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A45819-510A-9BDA-47AB-DD2F16B789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D90B4-A9A8-43F2-9D7D-0B9EE2634A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122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5656A-480C-96FA-E919-361183A4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549985-11AC-C0B9-B8E0-65B8BCA2B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A3A8E5-CB3C-D2F4-7EE0-62B518DEF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船的因素由目标自身决定，此处选取船舶模型为系列</a:t>
            </a:r>
            <a:r>
              <a:rPr lang="en-US" altLang="zh-CN" dirty="0"/>
              <a:t>60</a:t>
            </a:r>
            <a:r>
              <a:rPr lang="zh-CN" altLang="en-US" dirty="0"/>
              <a:t>船模，实验中对它进行了</a:t>
            </a:r>
            <a:r>
              <a:rPr lang="en-US" altLang="zh-CN" dirty="0"/>
              <a:t>0.3</a:t>
            </a:r>
            <a:r>
              <a:rPr lang="zh-CN" altLang="en-US" dirty="0"/>
              <a:t>倍的缩放，通过其原理蓝图得到船舶的一些基本参数。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A45819-510A-9BDA-47AB-DD2F16B789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D90B4-A9A8-43F2-9D7D-0B9EE2634A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3584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5656A-480C-96FA-E919-361183A4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549985-11AC-C0B9-B8E0-65B8BCA2B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A3A8E5-CB3C-D2F4-7EE0-62B518DEF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已知目标后，我们进行波倾角实验。此处仿真时长</a:t>
            </a:r>
            <a:r>
              <a:rPr lang="en-US" altLang="zh-CN" dirty="0"/>
              <a:t>100s</a:t>
            </a:r>
            <a:r>
              <a:rPr lang="zh-CN" altLang="en-US" dirty="0"/>
              <a:t>，海面长度</a:t>
            </a:r>
            <a:r>
              <a:rPr lang="en-US" altLang="zh-CN" dirty="0"/>
              <a:t>100m</a:t>
            </a:r>
            <a:r>
              <a:rPr lang="zh-CN" altLang="en-US" dirty="0"/>
              <a:t>，比较了不同风速下波倾角的变化。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A45819-510A-9BDA-47AB-DD2F16B789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D90B4-A9A8-43F2-9D7D-0B9EE2634A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8289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5656A-480C-96FA-E919-361183A4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549985-11AC-C0B9-B8E0-65B8BCA2B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A3A8E5-CB3C-D2F4-7EE0-62B518DEF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横向比较可以看出波倾角随风速增大而增大，说明海面运动更剧烈。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A45819-510A-9BDA-47AB-DD2F16B789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D90B4-A9A8-43F2-9D7D-0B9EE2634A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89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5656A-480C-96FA-E919-361183A4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549985-11AC-C0B9-B8E0-65B8BCA2B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A3A8E5-CB3C-D2F4-7EE0-62B518DEF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纵向比较可以看出船舶运动会导致波倾角更大，说明船舶附近海面起伏变化更剧烈。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A45819-510A-9BDA-47AB-DD2F16B789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D90B4-A9A8-43F2-9D7D-0B9EE2634A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2216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5656A-480C-96FA-E919-361183A4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549985-11AC-C0B9-B8E0-65B8BCA2B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A3A8E5-CB3C-D2F4-7EE0-62B518DEF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得到波倾角后，依照线性横摇理论，我们可以求解线性横摇方程，输入波倾角得到船舶横摇角。对方程做拉式变换，可以得到传递函数，其中的固定频率和横摇阻尼由船自身决定。画出系统波特图，设固定频率为</a:t>
            </a:r>
            <a:r>
              <a:rPr lang="en-US" altLang="zh-CN" dirty="0"/>
              <a:t>0.3</a:t>
            </a:r>
            <a:r>
              <a:rPr lang="zh-CN" altLang="en-US" dirty="0"/>
              <a:t>，可以看到固定频率附近船舶横摇最大，且大阻尼将有效减小横摇幅度。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A45819-510A-9BDA-47AB-DD2F16B789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D90B4-A9A8-43F2-9D7D-0B9EE2634A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572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5656A-480C-96FA-E919-361183A4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549985-11AC-C0B9-B8E0-65B8BCA2B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A3A8E5-CB3C-D2F4-7EE0-62B518DEF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在已知波倾角和横摇系统后，输入波倾角到系统中，我们可以求得船舶横摇角。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A45819-510A-9BDA-47AB-DD2F16B789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D90B4-A9A8-43F2-9D7D-0B9EE2634A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8673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5656A-480C-96FA-E919-361183A4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549985-11AC-C0B9-B8E0-65B8BCA2B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A3A8E5-CB3C-D2F4-7EE0-62B518DEF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与波倾角类似，随着风速增大，波倾角增大，船舶横摇的幅度也随之增大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A45819-510A-9BDA-47AB-DD2F16B789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D90B4-A9A8-43F2-9D7D-0B9EE2634A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2066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5656A-480C-96FA-E919-361183A4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549985-11AC-C0B9-B8E0-65B8BCA2B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A3A8E5-CB3C-D2F4-7EE0-62B518DEF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同时，船舶在行进中，随着波浪起伏，横摇角也增大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A45819-510A-9BDA-47AB-DD2F16B789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D90B4-A9A8-43F2-9D7D-0B9EE2634A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1235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AA9CB-1CB6-2B60-6809-23B6F2980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883B713-9ADE-85E0-C682-10AA486F5F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70622DE-6EEC-7B25-A6AE-8CED42C26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我的毕设答辩将从以下</a:t>
            </a:r>
            <a:r>
              <a:rPr lang="en-US" altLang="zh-CN" dirty="0"/>
              <a:t>4</a:t>
            </a:r>
            <a:r>
              <a:rPr lang="zh-CN" altLang="en-US" dirty="0"/>
              <a:t>个方面展开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5BC336-1DD2-F32F-C290-5C7190519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D90B4-A9A8-43F2-9D7D-0B9EE2634A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5548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5656A-480C-96FA-E919-361183A4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549985-11AC-C0B9-B8E0-65B8BCA2B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A3A8E5-CB3C-D2F4-7EE0-62B518DEF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然而单次实验具有偶然性，对此我们共进行</a:t>
            </a:r>
            <a:r>
              <a:rPr lang="en-US" altLang="zh-CN" dirty="0"/>
              <a:t>10</a:t>
            </a:r>
            <a:r>
              <a:rPr lang="zh-CN" altLang="en-US" dirty="0"/>
              <a:t>次实验，分别进行均值或最大值分析，并将这</a:t>
            </a:r>
            <a:r>
              <a:rPr lang="en-US" altLang="zh-CN" dirty="0"/>
              <a:t>10</a:t>
            </a:r>
            <a:r>
              <a:rPr lang="zh-CN" altLang="en-US" dirty="0"/>
              <a:t>次结果再进行整合。横向比较可以看到，随着风速增加波倾角和横摇角都呈现递增趋势，但趋势变得缓慢。纵向比较可以看出船舶运动确实会增加两角幅度，且由于船舶阻尼特性，横摇角始终小于波倾角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A45819-510A-9BDA-47AB-DD2F16B789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D90B4-A9A8-43F2-9D7D-0B9EE2634A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4794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5656A-480C-96FA-E919-361183A4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549985-11AC-C0B9-B8E0-65B8BCA2B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A3A8E5-CB3C-D2F4-7EE0-62B518DEF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得到横摇模型后，用</a:t>
            </a:r>
            <a:r>
              <a:rPr lang="en-US" altLang="zh-CN" dirty="0" err="1"/>
              <a:t>matlab</a:t>
            </a:r>
            <a:r>
              <a:rPr lang="zh-CN" altLang="en-US" dirty="0"/>
              <a:t>输出船舶在海面中心时刻的</a:t>
            </a:r>
            <a:r>
              <a:rPr lang="en-US" altLang="zh-CN" dirty="0"/>
              <a:t>CAD</a:t>
            </a:r>
            <a:r>
              <a:rPr lang="zh-CN" altLang="en-US" dirty="0"/>
              <a:t>模型，为后续的电磁仿真打下基础。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A45819-510A-9BDA-47AB-DD2F16B789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D90B4-A9A8-43F2-9D7D-0B9EE2634A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659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5656A-480C-96FA-E919-361183A4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549985-11AC-C0B9-B8E0-65B8BCA2B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A3A8E5-CB3C-D2F4-7EE0-62B518DEF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得到物理模型后，在</a:t>
            </a:r>
            <a:r>
              <a:rPr lang="en-US" altLang="zh-CN" dirty="0"/>
              <a:t>FEKO</a:t>
            </a:r>
            <a:r>
              <a:rPr lang="zh-CN" altLang="en-US" dirty="0"/>
              <a:t>中建立电磁散射模型，得到目标的一维距离像</a:t>
            </a:r>
            <a:r>
              <a:rPr lang="en-US" altLang="zh-CN" dirty="0"/>
              <a:t>HRRP</a:t>
            </a:r>
            <a:r>
              <a:rPr lang="zh-CN" altLang="en-US" dirty="0"/>
              <a:t>。此处采用步进频率信号进行模拟，模型参数设置和原理图如</a:t>
            </a:r>
            <a:r>
              <a:rPr lang="en-US" altLang="zh-CN" dirty="0"/>
              <a:t>PPT</a:t>
            </a:r>
            <a:r>
              <a:rPr lang="zh-CN" altLang="en-US" dirty="0"/>
              <a:t>所示，设模型有</a:t>
            </a:r>
            <a:r>
              <a:rPr lang="en-US" altLang="zh-CN" dirty="0"/>
              <a:t>M</a:t>
            </a:r>
            <a:r>
              <a:rPr lang="zh-CN" altLang="en-US" dirty="0"/>
              <a:t>个散射中心，信号有</a:t>
            </a:r>
            <a:r>
              <a:rPr lang="en-US" altLang="zh-CN" dirty="0"/>
              <a:t>N</a:t>
            </a:r>
            <a:r>
              <a:rPr lang="zh-CN" altLang="en-US" dirty="0"/>
              <a:t>个频率，且频率步进间隔相同。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A45819-510A-9BDA-47AB-DD2F16B789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D90B4-A9A8-43F2-9D7D-0B9EE2634A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7558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5656A-480C-96FA-E919-361183A4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549985-11AC-C0B9-B8E0-65B8BCA2B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A3A8E5-CB3C-D2F4-7EE0-62B518DEF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将上述信号作为参考信号，可以得到其数学表达式为</a:t>
            </a:r>
            <a:r>
              <a:rPr lang="en-US" altLang="zh-CN" dirty="0"/>
              <a:t>s0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A45819-510A-9BDA-47AB-DD2F16B789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D90B4-A9A8-43F2-9D7D-0B9EE2634A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08129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5656A-480C-96FA-E919-361183A4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549985-11AC-C0B9-B8E0-65B8BCA2B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A3A8E5-CB3C-D2F4-7EE0-62B518DEF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在经过目标反射后，回波信号是</a:t>
            </a:r>
            <a:r>
              <a:rPr lang="en-US" altLang="zh-CN" dirty="0"/>
              <a:t>s0</a:t>
            </a:r>
            <a:r>
              <a:rPr lang="zh-CN" altLang="en-US" dirty="0"/>
              <a:t>的时延，时延量与距离相关。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A45819-510A-9BDA-47AB-DD2F16B789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D90B4-A9A8-43F2-9D7D-0B9EE2634A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3312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5656A-480C-96FA-E919-361183A4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549985-11AC-C0B9-B8E0-65B8BCA2B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A3A8E5-CB3C-D2F4-7EE0-62B518DEF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之后将回波信号和参考信号进行混频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A45819-510A-9BDA-47AB-DD2F16B789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D90B4-A9A8-43F2-9D7D-0B9EE2634A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721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5656A-480C-96FA-E919-361183A4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549985-11AC-C0B9-B8E0-65B8BCA2B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A3A8E5-CB3C-D2F4-7EE0-62B518DEF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并在相应时刻进行采样，可以得到</a:t>
            </a:r>
            <a:r>
              <a:rPr lang="en-US" altLang="zh-CN" dirty="0"/>
              <a:t>N</a:t>
            </a:r>
            <a:r>
              <a:rPr lang="zh-CN" altLang="en-US" dirty="0"/>
              <a:t>点的采样信号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A45819-510A-9BDA-47AB-DD2F16B789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D90B4-A9A8-43F2-9D7D-0B9EE2634A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31501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5656A-480C-96FA-E919-361183A4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549985-11AC-C0B9-B8E0-65B8BCA2B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A3A8E5-CB3C-D2F4-7EE0-62B518DEF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将所有采样信号进行加和，可以看到橙色区域和蓝色区域为一对傅里叶变换对，因此对总信号进行</a:t>
            </a:r>
            <a:r>
              <a:rPr lang="en-US" altLang="zh-CN" dirty="0"/>
              <a:t>IFFT</a:t>
            </a:r>
            <a:r>
              <a:rPr lang="zh-CN" altLang="en-US" dirty="0"/>
              <a:t>，即可得到目标的一维距离像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A45819-510A-9BDA-47AB-DD2F16B789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D90B4-A9A8-43F2-9D7D-0B9EE2634A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028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5656A-480C-96FA-E919-361183A4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549985-11AC-C0B9-B8E0-65B8BCA2B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A3A8E5-CB3C-D2F4-7EE0-62B518DEF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根据实验原理，进行仿真实验。此处选取雷达</a:t>
            </a:r>
            <a:r>
              <a:rPr lang="en-US" altLang="zh-CN" dirty="0"/>
              <a:t>X</a:t>
            </a:r>
            <a:r>
              <a:rPr lang="zh-CN" altLang="en-US" dirty="0"/>
              <a:t>波段，信号带宽</a:t>
            </a:r>
            <a:r>
              <a:rPr lang="en-US" altLang="zh-CN" dirty="0"/>
              <a:t>200Mhz</a:t>
            </a:r>
            <a:r>
              <a:rPr lang="zh-CN" altLang="en-US" dirty="0"/>
              <a:t>，采样频点</a:t>
            </a:r>
            <a:r>
              <a:rPr lang="en-US" altLang="zh-CN" dirty="0"/>
              <a:t>150</a:t>
            </a:r>
            <a:r>
              <a:rPr lang="zh-CN" altLang="en-US" dirty="0"/>
              <a:t>个。为验证模型正确性，图中展示方位角为</a:t>
            </a:r>
            <a:r>
              <a:rPr lang="en-US" altLang="zh-CN" dirty="0"/>
              <a:t>0°</a:t>
            </a:r>
            <a:r>
              <a:rPr lang="zh-CN" altLang="en-US" dirty="0"/>
              <a:t>，即侧入射时船舶的</a:t>
            </a:r>
            <a:r>
              <a:rPr lang="en-US" altLang="zh-CN" dirty="0"/>
              <a:t>HRRP</a:t>
            </a:r>
            <a:r>
              <a:rPr lang="zh-CN" altLang="en-US" dirty="0"/>
              <a:t>。由于船体自身为凹腔体，信号会在之间进行反复弹射，可以看到每个峰之间间距为</a:t>
            </a:r>
            <a:r>
              <a:rPr lang="en-US" altLang="zh-CN" dirty="0"/>
              <a:t>4.1m</a:t>
            </a:r>
            <a:r>
              <a:rPr lang="zh-CN" altLang="en-US" dirty="0"/>
              <a:t>左右，恰好为船宽。信号结果和船宽匹配，散射模型得到验证。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A45819-510A-9BDA-47AB-DD2F16B789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D90B4-A9A8-43F2-9D7D-0B9EE2634A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8375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5656A-480C-96FA-E919-361183A4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549985-11AC-C0B9-B8E0-65B8BCA2B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A3A8E5-CB3C-D2F4-7EE0-62B518DEF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在得到正确模型后，首先验证船舶横摇角对电磁散射特性的影响。分别进行侧入射，斜入射，和正入射。从结果可以看出</a:t>
            </a:r>
            <a:r>
              <a:rPr lang="en-US" altLang="zh-CN" dirty="0"/>
              <a:t>RCS</a:t>
            </a:r>
            <a:r>
              <a:rPr lang="zh-CN" altLang="en-US" dirty="0"/>
              <a:t>明显改变，</a:t>
            </a:r>
            <a:r>
              <a:rPr lang="en-US" altLang="zh-CN" dirty="0"/>
              <a:t>HRRP</a:t>
            </a:r>
            <a:r>
              <a:rPr lang="zh-CN" altLang="en-US" dirty="0"/>
              <a:t>峰值出现位置相似。由于横摇自由度对正入射没有太多影响，因此正入射时</a:t>
            </a:r>
            <a:r>
              <a:rPr lang="en-US" altLang="zh-CN" dirty="0"/>
              <a:t>HRRP</a:t>
            </a:r>
            <a:r>
              <a:rPr lang="zh-CN" altLang="en-US" dirty="0"/>
              <a:t>基本重合。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A45819-510A-9BDA-47AB-DD2F16B789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D90B4-A9A8-43F2-9D7D-0B9EE2634A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802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介绍课题背景和研究意义。毕设来源于国自然子课题，雷达对海探测作为海洋工程建设中的关键技术，对民用领域和军事安全有着重要意义。由于海洋环境复杂性，目前现实中存在以下几个难题，海面杂波难区分，海况数据难获得，舰船运动难预测，以及电磁散射方法难高效。（动画）因此做好海面目标电磁仿真，对海上目标探测具有现实意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D90B4-A9A8-43F2-9D7D-0B9EE2634A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5656A-480C-96FA-E919-361183A4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549985-11AC-C0B9-B8E0-65B8BCA2B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A3A8E5-CB3C-D2F4-7EE0-62B518DEF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之后分析海面的影响，可以看到随着方位角变化，海面在斜入射时对目标</a:t>
            </a:r>
            <a:r>
              <a:rPr lang="en-US" altLang="zh-CN" dirty="0"/>
              <a:t>HRRP</a:t>
            </a:r>
            <a:r>
              <a:rPr lang="zh-CN" altLang="en-US" dirty="0"/>
              <a:t>影响显著，在侧入射和正入射时，由于目标自身散射较强，两者</a:t>
            </a:r>
            <a:r>
              <a:rPr lang="en-US" altLang="zh-CN" dirty="0"/>
              <a:t>HRRP</a:t>
            </a:r>
            <a:r>
              <a:rPr lang="zh-CN" altLang="en-US" dirty="0"/>
              <a:t>基本重合，海面以及耦合影响可以忽略。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A45819-510A-9BDA-47AB-DD2F16B789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D90B4-A9A8-43F2-9D7D-0B9EE2634A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6027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5656A-480C-96FA-E919-361183A4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549985-11AC-C0B9-B8E0-65B8BCA2B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A3A8E5-CB3C-D2F4-7EE0-62B518DEF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毕设总体进度安排如左图所示，按照阶段分别完成三大模块建模，</a:t>
            </a:r>
            <a:r>
              <a:rPr lang="zh-CN" altLang="en-US" sz="12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</a:rPr>
              <a:t>满足</a:t>
            </a:r>
            <a:r>
              <a:rPr lang="zh-CN" altLang="en-US" sz="1200" b="0" dirty="0">
                <a:solidFill>
                  <a:srgbClr val="FFC000"/>
                </a:solidFill>
              </a:rPr>
              <a:t>毕设</a:t>
            </a:r>
            <a:r>
              <a:rPr lang="zh-CN" altLang="en-US" sz="1200" b="0" dirty="0">
                <a:solidFill>
                  <a:schemeClr val="bg1"/>
                </a:solidFill>
              </a:rPr>
              <a:t>研究目标</a:t>
            </a:r>
            <a:endParaRPr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A45819-510A-9BDA-47AB-DD2F16B789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D90B4-A9A8-43F2-9D7D-0B9EE2634A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3542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5656A-480C-96FA-E919-361183A4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549985-11AC-C0B9-B8E0-65B8BCA2B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A3A8E5-CB3C-D2F4-7EE0-62B518DEF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未来工作可以由以下几个方面展开，采用非线性海浪建立卷浪模型，丰富海浪细节，同时建立船舶的六个自由度模型，真实模拟船舶姿态。最后可以将两者结合，丰富海浪和船舶之间的耦合细节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A45819-510A-9BDA-47AB-DD2F16B789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D90B4-A9A8-43F2-9D7D-0B9EE2634A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6634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以上就是我的毕设答辩，请各位老师批评指正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41D06-62B6-471C-9801-55CD5155EB91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5E72F-E90C-8E41-AE07-6E3DFF3BF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4521AD1-CE5B-F993-26CE-33440FF4BD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64A83B4-9735-0348-BD28-1E2A4E1C0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</a:rPr>
              <a:t>针对以上背景，毕设工作主要从以下三个方面展开：海面建模、船舶建模和电磁建模。在海面建模方面，首先确定了二维海谱，通过线性过滤法建立了二维线性时变海面模型。之后结合船舶参数建立线性横摇系统，根据海面参数得到船舶的横摇姿态。最后将上述模型输入到</a:t>
            </a:r>
            <a:r>
              <a:rPr lang="en-US" altLang="zh-CN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</a:rPr>
              <a:t>FEKO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</a:rPr>
              <a:t>中进行电磁仿真，得到目标的一维距离像。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D9E179-E214-D11A-31BA-5DE052362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D90B4-A9A8-43F2-9D7D-0B9EE2634A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9005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6DF62-D1B3-5306-C769-94E047A51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E7BEDD-8623-0EDD-1C2A-D893F3FD23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E31F1C9-3E73-AF33-FD19-BA77B3E0F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根据上述流程，接下来依次展开各部分讲解。首先是二维海谱的仿真，海谱由右上角两部分组成。</a:t>
            </a:r>
            <a:r>
              <a:rPr lang="en-US" altLang="zh-CN" dirty="0"/>
              <a:t>HE</a:t>
            </a:r>
            <a:r>
              <a:rPr lang="zh-CN" altLang="en-US" dirty="0"/>
              <a:t>是全向海谱，此处我们选取</a:t>
            </a:r>
            <a:r>
              <a:rPr lang="en-US" altLang="zh-CN" dirty="0" err="1"/>
              <a:t>Elfouhaily</a:t>
            </a:r>
            <a:r>
              <a:rPr lang="zh-CN" altLang="en-US" dirty="0"/>
              <a:t>谱，它的好处是总结了目前各类海谱的优点，且对风速敏感。由实验可以看出，随着风速风域增大，其谱面积增加其峰值频率降低，也就说明重力波更占主导地位。并且我们可以看出风域增加对张力波影响较小。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14DCA6-522C-82FD-4617-752C9CF67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D90B4-A9A8-43F2-9D7D-0B9EE2634A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117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6DF62-D1B3-5306-C769-94E047A51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E7BEDD-8623-0EDD-1C2A-D893F3FD23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E31F1C9-3E73-AF33-FD19-BA77B3E0F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海谱的第二部分就是角度分布函数，他决定了海浪各个方向的能量分布。由方向函数图可以看出，随着风向角变化方向函数相应变化，并且因为其双边对称性，</a:t>
            </a:r>
            <a:r>
              <a:rPr lang="en-US" altLang="zh-CN" dirty="0"/>
              <a:t>0°</a:t>
            </a:r>
            <a:r>
              <a:rPr lang="zh-CN" altLang="en-US" dirty="0"/>
              <a:t>和</a:t>
            </a:r>
            <a:r>
              <a:rPr lang="en-US" altLang="zh-CN" dirty="0"/>
              <a:t>180°</a:t>
            </a:r>
            <a:r>
              <a:rPr lang="zh-CN" altLang="en-US" dirty="0"/>
              <a:t>的分布一致。这一点也可以从右边二维海谱等高图可以看出。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14DCA6-522C-82FD-4617-752C9CF67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D90B4-A9A8-43F2-9D7D-0B9EE2634A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397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AA9CB-1CB6-2B60-6809-23B6F2980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883B713-9ADE-85E0-C682-10AA486F5F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70622DE-6EEC-7B25-A6AE-8CED42C26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在建立完二维海谱后，我们可以用线性过滤法生成海浪模型。其本质在于，运用高斯白噪声通过所建立的海谱系统，经过傅里叶逆变换得到海浪的浪高。这里值得注意的是，我们输入的是均值为</a:t>
            </a:r>
            <a:r>
              <a:rPr lang="en-US" altLang="zh-CN" dirty="0"/>
              <a:t>0</a:t>
            </a:r>
            <a:r>
              <a:rPr lang="zh-CN" altLang="en-US" dirty="0"/>
              <a:t>方差为</a:t>
            </a:r>
            <a:r>
              <a:rPr lang="en-US" altLang="zh-CN" dirty="0"/>
              <a:t>1</a:t>
            </a:r>
            <a:r>
              <a:rPr lang="zh-CN" altLang="en-US" dirty="0"/>
              <a:t>的复高斯变量，并且使频域满足</a:t>
            </a:r>
            <a:r>
              <a:rPr lang="en-US" altLang="zh-CN" sz="1200" b="0" kern="100" dirty="0">
                <a:solidFill>
                  <a:srgbClr val="C00000"/>
                </a:solidFill>
                <a:effectLst/>
                <a:latin typeface="+mj-ea"/>
                <a:ea typeface="+mj-ea"/>
              </a:rPr>
              <a:t>Hermitian</a:t>
            </a:r>
            <a:r>
              <a:rPr lang="zh-CN" altLang="en-US" sz="1200" b="0" kern="100" dirty="0">
                <a:solidFill>
                  <a:srgbClr val="C00000"/>
                </a:solidFill>
                <a:effectLst/>
                <a:latin typeface="+mj-ea"/>
                <a:ea typeface="+mj-ea"/>
              </a:rPr>
              <a:t>的关系，使得逆变换后的海面为实数。</a:t>
            </a:r>
            <a:endParaRPr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5BC336-1DD2-F32F-C290-5C7190519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D90B4-A9A8-43F2-9D7D-0B9EE2634A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343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AA9CB-1CB6-2B60-6809-23B6F2980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883B713-9ADE-85E0-C682-10AA486F5F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70622DE-6EEC-7B25-A6AE-8CED42C26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针对以上模型做了三组实验，第一组实验是风速实验，我们设定风向角为</a:t>
            </a:r>
            <a:r>
              <a:rPr lang="en-US" altLang="zh-CN" dirty="0"/>
              <a:t>0°</a:t>
            </a:r>
            <a:r>
              <a:rPr lang="zh-CN" altLang="en-US" dirty="0"/>
              <a:t>（横轴方向），风速从</a:t>
            </a:r>
            <a:r>
              <a:rPr lang="en-US" altLang="zh-CN" dirty="0"/>
              <a:t>3m</a:t>
            </a:r>
            <a:r>
              <a:rPr lang="zh-CN" altLang="en-US" dirty="0"/>
              <a:t>到</a:t>
            </a:r>
            <a:r>
              <a:rPr lang="en-US" altLang="zh-CN" dirty="0"/>
              <a:t>9m</a:t>
            </a:r>
            <a:r>
              <a:rPr lang="zh-CN" altLang="en-US" dirty="0"/>
              <a:t>进行变化，从图片可以看到随着风速增加，海面波长变大。旁边的色彩栏也可以看出海浪高度也随之增加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5BC336-1DD2-F32F-C290-5C7190519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D90B4-A9A8-43F2-9D7D-0B9EE2634A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5072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AA9CB-1CB6-2B60-6809-23B6F2980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883B713-9ADE-85E0-C682-10AA486F5F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70622DE-6EEC-7B25-A6AE-8CED42C26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第二类实验则是固定风速，改变风向角的实验，由图中可以看到随着风向角的改变，海浪的整体方向也发生了改变，且迎风和逆风结果相同，这点与方向分布函数特性一致。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5BC336-1DD2-F32F-C290-5C7190519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D90B4-A9A8-43F2-9D7D-0B9EE2634A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557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" y="5480756"/>
            <a:ext cx="12191996" cy="1377244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" y="201613"/>
            <a:ext cx="889000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/>
          <p:cNvCxnSpPr/>
          <p:nvPr userDrawn="1"/>
        </p:nvCxnSpPr>
        <p:spPr>
          <a:xfrm>
            <a:off x="968375" y="1012825"/>
            <a:ext cx="79248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968375" y="1042394"/>
            <a:ext cx="111381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F641-73F8-4432-B1D5-17D9DB2076CA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C873E-5740-486F-90F7-7118FFF0AB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F641-73F8-4432-B1D5-17D9DB2076CA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C873E-5740-486F-90F7-7118FFF0AB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F641-73F8-4432-B1D5-17D9DB2076CA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C873E-5740-486F-90F7-7118FFF0AB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F641-73F8-4432-B1D5-17D9DB2076CA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C873E-5740-486F-90F7-7118FFF0AB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10DDF641-73F8-4432-B1D5-17D9DB2076CA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C2EC873E-5740-486F-90F7-7118FFF0AB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F641-73F8-4432-B1D5-17D9DB2076CA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C873E-5740-486F-90F7-7118FFF0AB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F641-73F8-4432-B1D5-17D9DB2076CA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C873E-5740-486F-90F7-7118FFF0AB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F641-73F8-4432-B1D5-17D9DB2076CA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C873E-5740-486F-90F7-7118FFF0AB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F641-73F8-4432-B1D5-17D9DB2076CA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C873E-5740-486F-90F7-7118FFF0AB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F641-73F8-4432-B1D5-17D9DB2076CA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C873E-5740-486F-90F7-7118FFF0AB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F641-73F8-4432-B1D5-17D9DB2076CA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C873E-5740-486F-90F7-7118FFF0AB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F641-73F8-4432-B1D5-17D9DB2076CA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C873E-5740-486F-90F7-7118FFF0AB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标题占位符 1"/>
          <p:cNvSpPr>
            <a:spLocks noGrp="1"/>
          </p:cNvSpPr>
          <p:nvPr>
            <p:ph type="title"/>
          </p:nvPr>
        </p:nvSpPr>
        <p:spPr bwMode="auto">
          <a:xfrm>
            <a:off x="968375" y="365125"/>
            <a:ext cx="10385425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1029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" y="201613"/>
            <a:ext cx="889000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接连接符 8"/>
          <p:cNvCxnSpPr/>
          <p:nvPr userDrawn="1"/>
        </p:nvCxnSpPr>
        <p:spPr>
          <a:xfrm>
            <a:off x="968375" y="1012825"/>
            <a:ext cx="7924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228600" indent="-395605" algn="l" rtl="0" eaLnBrk="0" fontAlgn="base" hangingPunct="0">
        <a:lnSpc>
          <a:spcPct val="120000"/>
        </a:lnSpc>
        <a:spcBef>
          <a:spcPts val="600"/>
        </a:spcBef>
        <a:spcAft>
          <a:spcPts val="600"/>
        </a:spcAft>
        <a:buClrTx/>
        <a:buFont typeface="Wingdings" panose="05000000000000000000" pitchFamily="2" charset="2"/>
        <a:buChar char="l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90575" indent="-395605" algn="l" rtl="0" eaLnBrk="0" fontAlgn="base" hangingPunct="0">
        <a:lnSpc>
          <a:spcPct val="120000"/>
        </a:lnSpc>
        <a:spcBef>
          <a:spcPts val="600"/>
        </a:spcBef>
        <a:spcAft>
          <a:spcPts val="600"/>
        </a:spcAft>
        <a:buClrTx/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600"/>
        </a:spcBef>
        <a:spcAft>
          <a:spcPts val="6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DF641-73F8-4432-B1D5-17D9DB2076CA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C873E-5740-486F-90F7-7118FFF0AB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avi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48.png"/><Relationship Id="rId3" Type="http://schemas.microsoft.com/office/2007/relationships/media" Target="../media/media2.avi"/><Relationship Id="rId7" Type="http://schemas.microsoft.com/office/2007/relationships/media" Target="../media/media4.avi"/><Relationship Id="rId12" Type="http://schemas.openxmlformats.org/officeDocument/2006/relationships/video" Target="../media/media6.avi"/><Relationship Id="rId17" Type="http://schemas.openxmlformats.org/officeDocument/2006/relationships/image" Target="../media/image47.png"/><Relationship Id="rId2" Type="http://schemas.openxmlformats.org/officeDocument/2006/relationships/video" Target="../media/media1.avi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microsoft.com/office/2007/relationships/media" Target="../media/media6.avi"/><Relationship Id="rId5" Type="http://schemas.microsoft.com/office/2007/relationships/media" Target="../media/media3.avi"/><Relationship Id="rId15" Type="http://schemas.openxmlformats.org/officeDocument/2006/relationships/image" Target="../media/image45.png"/><Relationship Id="rId10" Type="http://schemas.openxmlformats.org/officeDocument/2006/relationships/video" Target="../media/media5.avi"/><Relationship Id="rId19" Type="http://schemas.openxmlformats.org/officeDocument/2006/relationships/image" Target="../media/image49.png"/><Relationship Id="rId4" Type="http://schemas.openxmlformats.org/officeDocument/2006/relationships/video" Target="../media/media2.avi"/><Relationship Id="rId9" Type="http://schemas.microsoft.com/office/2007/relationships/media" Target="../media/media5.avi"/><Relationship Id="rId1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56.emf"/><Relationship Id="rId3" Type="http://schemas.openxmlformats.org/officeDocument/2006/relationships/image" Target="../media/image51.png"/><Relationship Id="rId7" Type="http://schemas.openxmlformats.org/officeDocument/2006/relationships/image" Target="../media/image53.wmf"/><Relationship Id="rId12" Type="http://schemas.openxmlformats.org/officeDocument/2006/relationships/oleObject" Target="../embeddings/oleObject33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55.wmf"/><Relationship Id="rId5" Type="http://schemas.openxmlformats.org/officeDocument/2006/relationships/image" Target="../media/image52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54.wmf"/><Relationship Id="rId1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07/relationships/media" Target="../media/media8.mp4"/><Relationship Id="rId7" Type="http://schemas.openxmlformats.org/officeDocument/2006/relationships/image" Target="../media/image58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8.mp4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image" Target="../media/image61.emf"/><Relationship Id="rId7" Type="http://schemas.openxmlformats.org/officeDocument/2006/relationships/image" Target="../media/image6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10" Type="http://schemas.openxmlformats.org/officeDocument/2006/relationships/image" Target="../media/image68.emf"/><Relationship Id="rId4" Type="http://schemas.openxmlformats.org/officeDocument/2006/relationships/image" Target="../media/image62.emf"/><Relationship Id="rId9" Type="http://schemas.openxmlformats.org/officeDocument/2006/relationships/image" Target="../media/image6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39.bin"/><Relationship Id="rId18" Type="http://schemas.openxmlformats.org/officeDocument/2006/relationships/image" Target="../media/image76.wmf"/><Relationship Id="rId26" Type="http://schemas.openxmlformats.org/officeDocument/2006/relationships/image" Target="../media/image81.emf"/><Relationship Id="rId3" Type="http://schemas.openxmlformats.org/officeDocument/2006/relationships/oleObject" Target="../embeddings/oleObject34.bin"/><Relationship Id="rId21" Type="http://schemas.openxmlformats.org/officeDocument/2006/relationships/image" Target="../media/image78.png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41.bin"/><Relationship Id="rId25" Type="http://schemas.openxmlformats.org/officeDocument/2006/relationships/oleObject" Target="../embeddings/oleObject44.bin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5.wmf"/><Relationship Id="rId20" Type="http://schemas.openxmlformats.org/officeDocument/2006/relationships/image" Target="../media/image7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38.bin"/><Relationship Id="rId24" Type="http://schemas.openxmlformats.org/officeDocument/2006/relationships/image" Target="../media/image80.emf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40.bin"/><Relationship Id="rId23" Type="http://schemas.openxmlformats.org/officeDocument/2006/relationships/oleObject" Target="../embeddings/oleObject43.bin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42.bin"/><Relationship Id="rId4" Type="http://schemas.openxmlformats.org/officeDocument/2006/relationships/image" Target="../media/image69.w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74.wmf"/><Relationship Id="rId22" Type="http://schemas.openxmlformats.org/officeDocument/2006/relationships/image" Target="../media/image7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10" Type="http://schemas.openxmlformats.org/officeDocument/2006/relationships/image" Target="../media/image89.emf"/><Relationship Id="rId4" Type="http://schemas.openxmlformats.org/officeDocument/2006/relationships/image" Target="../media/image83.emf"/><Relationship Id="rId9" Type="http://schemas.openxmlformats.org/officeDocument/2006/relationships/image" Target="../media/image8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13" Type="http://schemas.openxmlformats.org/officeDocument/2006/relationships/oleObject" Target="../embeddings/oleObject49.bin"/><Relationship Id="rId18" Type="http://schemas.openxmlformats.org/officeDocument/2006/relationships/image" Target="../media/image102.wmf"/><Relationship Id="rId26" Type="http://schemas.openxmlformats.org/officeDocument/2006/relationships/image" Target="../media/image106.wmf"/><Relationship Id="rId3" Type="http://schemas.openxmlformats.org/officeDocument/2006/relationships/image" Target="../media/image94.png"/><Relationship Id="rId21" Type="http://schemas.openxmlformats.org/officeDocument/2006/relationships/oleObject" Target="../embeddings/oleObject53.bin"/><Relationship Id="rId7" Type="http://schemas.openxmlformats.org/officeDocument/2006/relationships/oleObject" Target="../embeddings/oleObject46.bin"/><Relationship Id="rId12" Type="http://schemas.openxmlformats.org/officeDocument/2006/relationships/image" Target="../media/image99.wmf"/><Relationship Id="rId17" Type="http://schemas.openxmlformats.org/officeDocument/2006/relationships/oleObject" Target="../embeddings/oleObject51.bin"/><Relationship Id="rId25" Type="http://schemas.openxmlformats.org/officeDocument/2006/relationships/oleObject" Target="../embeddings/oleObject55.bin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01.wmf"/><Relationship Id="rId20" Type="http://schemas.openxmlformats.org/officeDocument/2006/relationships/image" Target="../media/image103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wmf"/><Relationship Id="rId11" Type="http://schemas.openxmlformats.org/officeDocument/2006/relationships/oleObject" Target="../embeddings/oleObject48.bin"/><Relationship Id="rId24" Type="http://schemas.openxmlformats.org/officeDocument/2006/relationships/image" Target="../media/image105.wmf"/><Relationship Id="rId5" Type="http://schemas.openxmlformats.org/officeDocument/2006/relationships/oleObject" Target="../embeddings/oleObject45.bin"/><Relationship Id="rId15" Type="http://schemas.openxmlformats.org/officeDocument/2006/relationships/oleObject" Target="../embeddings/oleObject50.bin"/><Relationship Id="rId23" Type="http://schemas.openxmlformats.org/officeDocument/2006/relationships/oleObject" Target="../embeddings/oleObject54.bin"/><Relationship Id="rId28" Type="http://schemas.openxmlformats.org/officeDocument/2006/relationships/image" Target="../media/image107.emf"/><Relationship Id="rId10" Type="http://schemas.openxmlformats.org/officeDocument/2006/relationships/image" Target="../media/image98.wmf"/><Relationship Id="rId19" Type="http://schemas.openxmlformats.org/officeDocument/2006/relationships/oleObject" Target="../embeddings/oleObject52.bin"/><Relationship Id="rId4" Type="http://schemas.openxmlformats.org/officeDocument/2006/relationships/image" Target="../media/image95.emf"/><Relationship Id="rId9" Type="http://schemas.openxmlformats.org/officeDocument/2006/relationships/oleObject" Target="../embeddings/oleObject47.bin"/><Relationship Id="rId14" Type="http://schemas.openxmlformats.org/officeDocument/2006/relationships/image" Target="../media/image100.wmf"/><Relationship Id="rId22" Type="http://schemas.openxmlformats.org/officeDocument/2006/relationships/image" Target="../media/image104.wmf"/><Relationship Id="rId27" Type="http://schemas.openxmlformats.org/officeDocument/2006/relationships/oleObject" Target="../embeddings/oleObject56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13" Type="http://schemas.openxmlformats.org/officeDocument/2006/relationships/image" Target="../media/image101.wmf"/><Relationship Id="rId18" Type="http://schemas.openxmlformats.org/officeDocument/2006/relationships/oleObject" Target="../embeddings/oleObject64.bin"/><Relationship Id="rId3" Type="http://schemas.openxmlformats.org/officeDocument/2006/relationships/image" Target="../media/image95.emf"/><Relationship Id="rId21" Type="http://schemas.openxmlformats.org/officeDocument/2006/relationships/image" Target="../media/image108.emf"/><Relationship Id="rId7" Type="http://schemas.openxmlformats.org/officeDocument/2006/relationships/image" Target="../media/image97.wmf"/><Relationship Id="rId12" Type="http://schemas.openxmlformats.org/officeDocument/2006/relationships/oleObject" Target="../embeddings/oleObject61.bin"/><Relationship Id="rId17" Type="http://schemas.openxmlformats.org/officeDocument/2006/relationships/image" Target="../media/image103.wmf"/><Relationship Id="rId2" Type="http://schemas.openxmlformats.org/officeDocument/2006/relationships/notesSlide" Target="../notesSlides/notesSlide23.xml"/><Relationship Id="rId16" Type="http://schemas.openxmlformats.org/officeDocument/2006/relationships/oleObject" Target="../embeddings/oleObject63.bin"/><Relationship Id="rId20" Type="http://schemas.openxmlformats.org/officeDocument/2006/relationships/oleObject" Target="../embeddings/oleObject65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99.wmf"/><Relationship Id="rId5" Type="http://schemas.openxmlformats.org/officeDocument/2006/relationships/image" Target="../media/image96.wmf"/><Relationship Id="rId15" Type="http://schemas.openxmlformats.org/officeDocument/2006/relationships/image" Target="../media/image102.wmf"/><Relationship Id="rId10" Type="http://schemas.openxmlformats.org/officeDocument/2006/relationships/oleObject" Target="../embeddings/oleObject60.bin"/><Relationship Id="rId19" Type="http://schemas.openxmlformats.org/officeDocument/2006/relationships/image" Target="../media/image104.wmf"/><Relationship Id="rId4" Type="http://schemas.openxmlformats.org/officeDocument/2006/relationships/oleObject" Target="../embeddings/oleObject57.bin"/><Relationship Id="rId9" Type="http://schemas.openxmlformats.org/officeDocument/2006/relationships/image" Target="../media/image98.wmf"/><Relationship Id="rId14" Type="http://schemas.openxmlformats.org/officeDocument/2006/relationships/oleObject" Target="../embeddings/oleObject62.bin"/><Relationship Id="rId22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13" Type="http://schemas.openxmlformats.org/officeDocument/2006/relationships/image" Target="../media/image101.wmf"/><Relationship Id="rId18" Type="http://schemas.openxmlformats.org/officeDocument/2006/relationships/oleObject" Target="../embeddings/oleObject73.bin"/><Relationship Id="rId3" Type="http://schemas.openxmlformats.org/officeDocument/2006/relationships/image" Target="../media/image95.emf"/><Relationship Id="rId21" Type="http://schemas.openxmlformats.org/officeDocument/2006/relationships/image" Target="../media/image108.emf"/><Relationship Id="rId7" Type="http://schemas.openxmlformats.org/officeDocument/2006/relationships/image" Target="../media/image97.wmf"/><Relationship Id="rId12" Type="http://schemas.openxmlformats.org/officeDocument/2006/relationships/oleObject" Target="../embeddings/oleObject70.bin"/><Relationship Id="rId17" Type="http://schemas.openxmlformats.org/officeDocument/2006/relationships/image" Target="../media/image103.wmf"/><Relationship Id="rId2" Type="http://schemas.openxmlformats.org/officeDocument/2006/relationships/notesSlide" Target="../notesSlides/notesSlide24.xml"/><Relationship Id="rId16" Type="http://schemas.openxmlformats.org/officeDocument/2006/relationships/oleObject" Target="../embeddings/oleObject72.bin"/><Relationship Id="rId20" Type="http://schemas.openxmlformats.org/officeDocument/2006/relationships/oleObject" Target="../embeddings/oleObject74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67.bin"/><Relationship Id="rId11" Type="http://schemas.openxmlformats.org/officeDocument/2006/relationships/image" Target="../media/image99.wmf"/><Relationship Id="rId24" Type="http://schemas.openxmlformats.org/officeDocument/2006/relationships/image" Target="../media/image109.wmf"/><Relationship Id="rId5" Type="http://schemas.openxmlformats.org/officeDocument/2006/relationships/image" Target="../media/image96.wmf"/><Relationship Id="rId15" Type="http://schemas.openxmlformats.org/officeDocument/2006/relationships/image" Target="../media/image102.wmf"/><Relationship Id="rId23" Type="http://schemas.openxmlformats.org/officeDocument/2006/relationships/oleObject" Target="../embeddings/oleObject75.bin"/><Relationship Id="rId10" Type="http://schemas.openxmlformats.org/officeDocument/2006/relationships/oleObject" Target="../embeddings/oleObject69.bin"/><Relationship Id="rId19" Type="http://schemas.openxmlformats.org/officeDocument/2006/relationships/image" Target="../media/image104.wmf"/><Relationship Id="rId4" Type="http://schemas.openxmlformats.org/officeDocument/2006/relationships/oleObject" Target="../embeddings/oleObject66.bin"/><Relationship Id="rId9" Type="http://schemas.openxmlformats.org/officeDocument/2006/relationships/image" Target="../media/image98.wmf"/><Relationship Id="rId14" Type="http://schemas.openxmlformats.org/officeDocument/2006/relationships/oleObject" Target="../embeddings/oleObject71.bin"/><Relationship Id="rId22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.bin"/><Relationship Id="rId13" Type="http://schemas.openxmlformats.org/officeDocument/2006/relationships/image" Target="../media/image101.wmf"/><Relationship Id="rId18" Type="http://schemas.openxmlformats.org/officeDocument/2006/relationships/oleObject" Target="../embeddings/oleObject83.bin"/><Relationship Id="rId26" Type="http://schemas.openxmlformats.org/officeDocument/2006/relationships/image" Target="../media/image110.wmf"/><Relationship Id="rId3" Type="http://schemas.openxmlformats.org/officeDocument/2006/relationships/image" Target="../media/image95.emf"/><Relationship Id="rId21" Type="http://schemas.openxmlformats.org/officeDocument/2006/relationships/image" Target="../media/image108.emf"/><Relationship Id="rId7" Type="http://schemas.openxmlformats.org/officeDocument/2006/relationships/image" Target="../media/image97.wmf"/><Relationship Id="rId12" Type="http://schemas.openxmlformats.org/officeDocument/2006/relationships/oleObject" Target="../embeddings/oleObject80.bin"/><Relationship Id="rId17" Type="http://schemas.openxmlformats.org/officeDocument/2006/relationships/image" Target="../media/image103.wmf"/><Relationship Id="rId25" Type="http://schemas.openxmlformats.org/officeDocument/2006/relationships/oleObject" Target="../embeddings/oleObject86.bin"/><Relationship Id="rId2" Type="http://schemas.openxmlformats.org/officeDocument/2006/relationships/notesSlide" Target="../notesSlides/notesSlide25.xml"/><Relationship Id="rId16" Type="http://schemas.openxmlformats.org/officeDocument/2006/relationships/oleObject" Target="../embeddings/oleObject82.bin"/><Relationship Id="rId20" Type="http://schemas.openxmlformats.org/officeDocument/2006/relationships/oleObject" Target="../embeddings/oleObject84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77.bin"/><Relationship Id="rId11" Type="http://schemas.openxmlformats.org/officeDocument/2006/relationships/image" Target="../media/image99.wmf"/><Relationship Id="rId24" Type="http://schemas.openxmlformats.org/officeDocument/2006/relationships/image" Target="../media/image109.wmf"/><Relationship Id="rId5" Type="http://schemas.openxmlformats.org/officeDocument/2006/relationships/image" Target="../media/image96.wmf"/><Relationship Id="rId15" Type="http://schemas.openxmlformats.org/officeDocument/2006/relationships/image" Target="../media/image102.wmf"/><Relationship Id="rId23" Type="http://schemas.openxmlformats.org/officeDocument/2006/relationships/oleObject" Target="../embeddings/oleObject85.bin"/><Relationship Id="rId10" Type="http://schemas.openxmlformats.org/officeDocument/2006/relationships/oleObject" Target="../embeddings/oleObject79.bin"/><Relationship Id="rId19" Type="http://schemas.openxmlformats.org/officeDocument/2006/relationships/image" Target="../media/image104.wmf"/><Relationship Id="rId4" Type="http://schemas.openxmlformats.org/officeDocument/2006/relationships/oleObject" Target="../embeddings/oleObject76.bin"/><Relationship Id="rId9" Type="http://schemas.openxmlformats.org/officeDocument/2006/relationships/image" Target="../media/image98.wmf"/><Relationship Id="rId14" Type="http://schemas.openxmlformats.org/officeDocument/2006/relationships/oleObject" Target="../embeddings/oleObject81.bin"/><Relationship Id="rId22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13" Type="http://schemas.openxmlformats.org/officeDocument/2006/relationships/image" Target="../media/image99.wmf"/><Relationship Id="rId18" Type="http://schemas.openxmlformats.org/officeDocument/2006/relationships/oleObject" Target="../embeddings/oleObject94.bin"/><Relationship Id="rId26" Type="http://schemas.openxmlformats.org/officeDocument/2006/relationships/image" Target="../media/image109.wmf"/><Relationship Id="rId3" Type="http://schemas.openxmlformats.org/officeDocument/2006/relationships/oleObject" Target="../embeddings/oleObject87.bin"/><Relationship Id="rId21" Type="http://schemas.openxmlformats.org/officeDocument/2006/relationships/image" Target="../media/image104.wmf"/><Relationship Id="rId7" Type="http://schemas.openxmlformats.org/officeDocument/2006/relationships/image" Target="../media/image96.wmf"/><Relationship Id="rId12" Type="http://schemas.openxmlformats.org/officeDocument/2006/relationships/oleObject" Target="../embeddings/oleObject91.bin"/><Relationship Id="rId17" Type="http://schemas.openxmlformats.org/officeDocument/2006/relationships/image" Target="../media/image102.wmf"/><Relationship Id="rId25" Type="http://schemas.openxmlformats.org/officeDocument/2006/relationships/oleObject" Target="../embeddings/oleObject97.bin"/><Relationship Id="rId2" Type="http://schemas.openxmlformats.org/officeDocument/2006/relationships/notesSlide" Target="../notesSlides/notesSlide26.xml"/><Relationship Id="rId16" Type="http://schemas.openxmlformats.org/officeDocument/2006/relationships/oleObject" Target="../embeddings/oleObject93.bin"/><Relationship Id="rId20" Type="http://schemas.openxmlformats.org/officeDocument/2006/relationships/oleObject" Target="../embeddings/oleObject95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88.bin"/><Relationship Id="rId11" Type="http://schemas.openxmlformats.org/officeDocument/2006/relationships/image" Target="../media/image98.wmf"/><Relationship Id="rId24" Type="http://schemas.openxmlformats.org/officeDocument/2006/relationships/image" Target="../media/image94.png"/><Relationship Id="rId5" Type="http://schemas.openxmlformats.org/officeDocument/2006/relationships/image" Target="../media/image95.emf"/><Relationship Id="rId15" Type="http://schemas.openxmlformats.org/officeDocument/2006/relationships/image" Target="../media/image101.wmf"/><Relationship Id="rId23" Type="http://schemas.openxmlformats.org/officeDocument/2006/relationships/image" Target="../media/image108.emf"/><Relationship Id="rId28" Type="http://schemas.openxmlformats.org/officeDocument/2006/relationships/image" Target="../media/image111.wmf"/><Relationship Id="rId10" Type="http://schemas.openxmlformats.org/officeDocument/2006/relationships/oleObject" Target="../embeddings/oleObject90.bin"/><Relationship Id="rId19" Type="http://schemas.openxmlformats.org/officeDocument/2006/relationships/image" Target="../media/image103.wmf"/><Relationship Id="rId4" Type="http://schemas.openxmlformats.org/officeDocument/2006/relationships/image" Target="../media/image110.wmf"/><Relationship Id="rId9" Type="http://schemas.openxmlformats.org/officeDocument/2006/relationships/image" Target="../media/image97.wmf"/><Relationship Id="rId14" Type="http://schemas.openxmlformats.org/officeDocument/2006/relationships/oleObject" Target="../embeddings/oleObject92.bin"/><Relationship Id="rId22" Type="http://schemas.openxmlformats.org/officeDocument/2006/relationships/oleObject" Target="../embeddings/oleObject96.bin"/><Relationship Id="rId27" Type="http://schemas.openxmlformats.org/officeDocument/2006/relationships/oleObject" Target="../embeddings/oleObject98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1.bin"/><Relationship Id="rId13" Type="http://schemas.openxmlformats.org/officeDocument/2006/relationships/image" Target="../media/image98.wmf"/><Relationship Id="rId18" Type="http://schemas.openxmlformats.org/officeDocument/2006/relationships/oleObject" Target="../embeddings/oleObject106.bin"/><Relationship Id="rId26" Type="http://schemas.openxmlformats.org/officeDocument/2006/relationships/image" Target="../media/image94.png"/><Relationship Id="rId3" Type="http://schemas.openxmlformats.org/officeDocument/2006/relationships/oleObject" Target="../embeddings/oleObject99.bin"/><Relationship Id="rId21" Type="http://schemas.openxmlformats.org/officeDocument/2006/relationships/image" Target="../media/image103.wmf"/><Relationship Id="rId7" Type="http://schemas.openxmlformats.org/officeDocument/2006/relationships/image" Target="../media/image95.emf"/><Relationship Id="rId12" Type="http://schemas.openxmlformats.org/officeDocument/2006/relationships/oleObject" Target="../embeddings/oleObject103.bin"/><Relationship Id="rId17" Type="http://schemas.openxmlformats.org/officeDocument/2006/relationships/image" Target="../media/image101.wmf"/><Relationship Id="rId25" Type="http://schemas.openxmlformats.org/officeDocument/2006/relationships/image" Target="../media/image108.emf"/><Relationship Id="rId2" Type="http://schemas.openxmlformats.org/officeDocument/2006/relationships/notesSlide" Target="../notesSlides/notesSlide27.xml"/><Relationship Id="rId16" Type="http://schemas.openxmlformats.org/officeDocument/2006/relationships/oleObject" Target="../embeddings/oleObject105.bin"/><Relationship Id="rId20" Type="http://schemas.openxmlformats.org/officeDocument/2006/relationships/oleObject" Target="../embeddings/oleObject107.bin"/><Relationship Id="rId29" Type="http://schemas.openxmlformats.org/officeDocument/2006/relationships/oleObject" Target="../embeddings/oleObject111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wmf"/><Relationship Id="rId11" Type="http://schemas.openxmlformats.org/officeDocument/2006/relationships/image" Target="../media/image97.wmf"/><Relationship Id="rId24" Type="http://schemas.openxmlformats.org/officeDocument/2006/relationships/oleObject" Target="../embeddings/oleObject109.bin"/><Relationship Id="rId5" Type="http://schemas.openxmlformats.org/officeDocument/2006/relationships/oleObject" Target="../embeddings/oleObject100.bin"/><Relationship Id="rId15" Type="http://schemas.openxmlformats.org/officeDocument/2006/relationships/image" Target="../media/image99.wmf"/><Relationship Id="rId23" Type="http://schemas.openxmlformats.org/officeDocument/2006/relationships/image" Target="../media/image104.wmf"/><Relationship Id="rId28" Type="http://schemas.openxmlformats.org/officeDocument/2006/relationships/image" Target="../media/image109.wmf"/><Relationship Id="rId10" Type="http://schemas.openxmlformats.org/officeDocument/2006/relationships/oleObject" Target="../embeddings/oleObject102.bin"/><Relationship Id="rId19" Type="http://schemas.openxmlformats.org/officeDocument/2006/relationships/image" Target="../media/image102.wmf"/><Relationship Id="rId4" Type="http://schemas.openxmlformats.org/officeDocument/2006/relationships/image" Target="../media/image111.wmf"/><Relationship Id="rId9" Type="http://schemas.openxmlformats.org/officeDocument/2006/relationships/image" Target="../media/image96.wmf"/><Relationship Id="rId14" Type="http://schemas.openxmlformats.org/officeDocument/2006/relationships/oleObject" Target="../embeddings/oleObject104.bin"/><Relationship Id="rId22" Type="http://schemas.openxmlformats.org/officeDocument/2006/relationships/oleObject" Target="../embeddings/oleObject108.bin"/><Relationship Id="rId27" Type="http://schemas.openxmlformats.org/officeDocument/2006/relationships/oleObject" Target="../embeddings/oleObject110.bin"/><Relationship Id="rId30" Type="http://schemas.openxmlformats.org/officeDocument/2006/relationships/image" Target="../media/image11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emf"/><Relationship Id="rId3" Type="http://schemas.openxmlformats.org/officeDocument/2006/relationships/image" Target="../media/image115.emf"/><Relationship Id="rId7" Type="http://schemas.openxmlformats.org/officeDocument/2006/relationships/image" Target="../media/image11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emf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emf"/><Relationship Id="rId3" Type="http://schemas.openxmlformats.org/officeDocument/2006/relationships/image" Target="../media/image121.emf"/><Relationship Id="rId7" Type="http://schemas.openxmlformats.org/officeDocument/2006/relationships/image" Target="../media/image125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emf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svg"/><Relationship Id="rId5" Type="http://schemas.openxmlformats.org/officeDocument/2006/relationships/image" Target="../media/image129.png"/><Relationship Id="rId4" Type="http://schemas.openxmlformats.org/officeDocument/2006/relationships/image" Target="../media/image12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6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2.emf"/><Relationship Id="rId17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11.emf"/><Relationship Id="rId4" Type="http://schemas.openxmlformats.org/officeDocument/2006/relationships/image" Target="../media/image8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3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20.emf"/><Relationship Id="rId18" Type="http://schemas.openxmlformats.org/officeDocument/2006/relationships/oleObject" Target="../embeddings/oleObject14.bin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4.emf"/><Relationship Id="rId17" Type="http://schemas.openxmlformats.org/officeDocument/2006/relationships/image" Target="../media/image23.wmf"/><Relationship Id="rId2" Type="http://schemas.openxmlformats.org/officeDocument/2006/relationships/notesSlide" Target="../notesSlides/notesSlide6.xml"/><Relationship Id="rId16" Type="http://schemas.openxmlformats.org/officeDocument/2006/relationships/oleObject" Target="../embeddings/oleObject13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5" Type="http://schemas.openxmlformats.org/officeDocument/2006/relationships/image" Target="../media/image22.emf"/><Relationship Id="rId10" Type="http://schemas.openxmlformats.org/officeDocument/2006/relationships/image" Target="../media/image19.emf"/><Relationship Id="rId19" Type="http://schemas.openxmlformats.org/officeDocument/2006/relationships/image" Target="../media/image24.wmf"/><Relationship Id="rId4" Type="http://schemas.openxmlformats.org/officeDocument/2006/relationships/image" Target="../media/image17.e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30.wmf"/><Relationship Id="rId18" Type="http://schemas.openxmlformats.org/officeDocument/2006/relationships/oleObject" Target="../embeddings/oleObject22.bin"/><Relationship Id="rId3" Type="http://schemas.openxmlformats.org/officeDocument/2006/relationships/oleObject" Target="../embeddings/oleObject15.bin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19.bin"/><Relationship Id="rId17" Type="http://schemas.openxmlformats.org/officeDocument/2006/relationships/image" Target="../media/image32.emf"/><Relationship Id="rId2" Type="http://schemas.openxmlformats.org/officeDocument/2006/relationships/notesSlide" Target="../notesSlides/notesSlide7.xml"/><Relationship Id="rId16" Type="http://schemas.openxmlformats.org/officeDocument/2006/relationships/oleObject" Target="../embeddings/oleObject2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29.emf"/><Relationship Id="rId5" Type="http://schemas.openxmlformats.org/officeDocument/2006/relationships/image" Target="../media/image26.png"/><Relationship Id="rId15" Type="http://schemas.openxmlformats.org/officeDocument/2006/relationships/image" Target="../media/image31.emf"/><Relationship Id="rId10" Type="http://schemas.openxmlformats.org/officeDocument/2006/relationships/oleObject" Target="../embeddings/oleObject18.bin"/><Relationship Id="rId19" Type="http://schemas.openxmlformats.org/officeDocument/2006/relationships/image" Target="../media/image33.emf"/><Relationship Id="rId4" Type="http://schemas.openxmlformats.org/officeDocument/2006/relationships/image" Target="../media/image25.wmf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20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wmf"/><Relationship Id="rId11" Type="http://schemas.openxmlformats.org/officeDocument/2006/relationships/image" Target="../media/image39.jpeg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38.jpeg"/><Relationship Id="rId4" Type="http://schemas.openxmlformats.org/officeDocument/2006/relationships/image" Target="../media/image34.wmf"/><Relationship Id="rId9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4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wmf"/><Relationship Id="rId11" Type="http://schemas.openxmlformats.org/officeDocument/2006/relationships/image" Target="../media/image43.jpeg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42.jpeg"/><Relationship Id="rId4" Type="http://schemas.openxmlformats.org/officeDocument/2006/relationships/image" Target="../media/image34.wmf"/><Relationship Id="rId9" Type="http://schemas.openxmlformats.org/officeDocument/2006/relationships/image" Target="../media/image4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970422"/>
            <a:ext cx="12192000" cy="4704514"/>
          </a:xfrm>
          <a:prstGeom prst="rect">
            <a:avLst/>
          </a:prstGeom>
          <a:solidFill>
            <a:srgbClr val="005CB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7" y="1213420"/>
            <a:ext cx="2935067" cy="62679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90741" y="1660245"/>
            <a:ext cx="10029371" cy="257662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 w="190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高海况下海面目标电磁仿真方法研究</a:t>
            </a:r>
            <a:endParaRPr kumimoji="0" lang="en-US" altLang="zh-CN" sz="4400" b="1" i="0" u="none" strike="noStrike" kern="1200" cap="none" spc="0" normalizeH="0" baseline="0" noProof="0" dirty="0">
              <a:ln w="19050"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4400" b="1" i="0" u="none" strike="noStrike" kern="1200" cap="none" spc="0" normalizeH="0" baseline="0" noProof="0" dirty="0">
              <a:ln w="19050"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26" y="2621943"/>
            <a:ext cx="12192000" cy="257581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800" b="1" dirty="0">
                <a:ln w="12700">
                  <a:noFill/>
                </a:ln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指导老师：曾虹程、李耀文（校外）</a:t>
            </a:r>
            <a:endParaRPr lang="en-US" altLang="zh-CN" sz="2800" b="1" dirty="0">
              <a:ln w="12700">
                <a:noFill/>
              </a:ln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ln w="12700">
                  <a:noFill/>
                </a:ln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学生姓名：陈子鸿</a:t>
            </a:r>
            <a:endParaRPr kumimoji="0" lang="zh-CN" altLang="en-US" sz="2800" b="1" i="0" u="none" strike="noStrike" kern="1200" cap="none" spc="0" normalizeH="0" baseline="0" noProof="0" dirty="0">
              <a:ln w="12700"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7B6AE1-23F5-72B1-621C-230A9B6F2DE4}"/>
              </a:ext>
            </a:extLst>
          </p:cNvPr>
          <p:cNvSpPr txBox="1"/>
          <p:nvPr/>
        </p:nvSpPr>
        <p:spPr>
          <a:xfrm>
            <a:off x="3049571" y="5041485"/>
            <a:ext cx="6099142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</a:t>
            </a:r>
            <a:r>
              <a:rPr kumimoji="0" lang="zh-CN" altLang="en-US" sz="2000" b="1" i="0" u="none" strike="noStrike" kern="1200" cap="none" spc="0" normalizeH="0" baseline="0" noProof="0" dirty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</a:t>
            </a:r>
            <a:r>
              <a:rPr kumimoji="0" lang="en-US" altLang="zh-CN" sz="2000" b="1" i="0" u="none" strike="noStrike" kern="1200" cap="none" spc="0" normalizeH="0" baseline="0" noProof="0" dirty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r>
              <a:rPr kumimoji="0" lang="zh-CN" altLang="en-US" sz="2000" b="1" i="0" u="none" strike="noStrike" kern="1200" cap="none" spc="0" normalizeH="0" baseline="0" noProof="0" dirty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</a:t>
            </a:r>
            <a:r>
              <a:rPr kumimoji="0" lang="en-US" altLang="zh-CN" sz="2000" b="1" i="0" u="none" strike="noStrike" kern="1200" cap="none" spc="0" normalizeH="0" baseline="0" noProof="0" dirty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21</a:t>
            </a:r>
            <a:r>
              <a:rPr kumimoji="0" lang="zh-CN" altLang="en-US" sz="2000" b="1" i="0" u="none" strike="noStrike" kern="1200" cap="none" spc="0" normalizeH="0" baseline="0" noProof="0" dirty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1F72B-8EC1-6BA2-45C7-BCED2C0A2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CAB256D-A855-FE3A-FE47-43701C960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1519A"/>
                </a:solidFill>
              </a:rPr>
              <a:t>3.1 </a:t>
            </a:r>
            <a:r>
              <a:rPr lang="zh-CN" altLang="en-US" sz="3600" dirty="0">
                <a:solidFill>
                  <a:srgbClr val="01519A"/>
                </a:solidFill>
              </a:rPr>
              <a:t>二维粗糙海面建模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E843EA4-B3D3-3222-0150-8CDDE487E28D}"/>
              </a:ext>
            </a:extLst>
          </p:cNvPr>
          <p:cNvSpPr txBox="1"/>
          <p:nvPr/>
        </p:nvSpPr>
        <p:spPr>
          <a:xfrm>
            <a:off x="-200" y="1155704"/>
            <a:ext cx="9231286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40000"/>
              </a:lnSpc>
              <a:buFont typeface="微软雅黑" panose="020B0503020204020204" pitchFamily="34" charset="-122"/>
              <a:buChar char="－"/>
            </a:pP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3.1.2 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二维海浪建模：风速实验、风向角实验、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时变海面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6-wave-0">
            <a:hlinkClick r:id="" action="ppaction://media"/>
            <a:extLst>
              <a:ext uri="{FF2B5EF4-FFF2-40B4-BE49-F238E27FC236}">
                <a16:creationId xmlns:a16="http://schemas.microsoft.com/office/drawing/2014/main" id="{B1C85940-1FDD-E586-EA76-414081D53E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4670" y="1714200"/>
            <a:ext cx="3359999" cy="2520000"/>
          </a:xfrm>
          <a:prstGeom prst="rect">
            <a:avLst/>
          </a:prstGeom>
        </p:spPr>
      </p:pic>
      <p:pic>
        <p:nvPicPr>
          <p:cNvPr id="7" name="6-wave-90">
            <a:hlinkClick r:id="" action="ppaction://media"/>
            <a:extLst>
              <a:ext uri="{FF2B5EF4-FFF2-40B4-BE49-F238E27FC236}">
                <a16:creationId xmlns:a16="http://schemas.microsoft.com/office/drawing/2014/main" id="{4C3A5F32-2745-B980-6A1B-99B704886B8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4669" y="4234200"/>
            <a:ext cx="3360000" cy="2520000"/>
          </a:xfrm>
          <a:prstGeom prst="rect">
            <a:avLst/>
          </a:prstGeom>
        </p:spPr>
      </p:pic>
      <p:pic>
        <p:nvPicPr>
          <p:cNvPr id="13" name="6-xslice-0">
            <a:hlinkClick r:id="" action="ppaction://media"/>
            <a:extLst>
              <a:ext uri="{FF2B5EF4-FFF2-40B4-BE49-F238E27FC236}">
                <a16:creationId xmlns:a16="http://schemas.microsoft.com/office/drawing/2014/main" id="{6C076B44-F6E5-D417-368D-89062D17B3D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162105" y="1714200"/>
            <a:ext cx="3359999" cy="2520000"/>
          </a:xfrm>
          <a:prstGeom prst="rect">
            <a:avLst/>
          </a:prstGeom>
        </p:spPr>
      </p:pic>
      <p:pic>
        <p:nvPicPr>
          <p:cNvPr id="14" name="6-xslice-90">
            <a:hlinkClick r:id="" action="ppaction://media"/>
            <a:extLst>
              <a:ext uri="{FF2B5EF4-FFF2-40B4-BE49-F238E27FC236}">
                <a16:creationId xmlns:a16="http://schemas.microsoft.com/office/drawing/2014/main" id="{60B7B800-47C9-7EF2-10ED-7CAEBAC81D07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162105" y="4234200"/>
            <a:ext cx="3359999" cy="2520000"/>
          </a:xfrm>
          <a:prstGeom prst="rect">
            <a:avLst/>
          </a:prstGeom>
        </p:spPr>
      </p:pic>
      <p:pic>
        <p:nvPicPr>
          <p:cNvPr id="15" name="6-yslice-0">
            <a:hlinkClick r:id="" action="ppaction://media"/>
            <a:extLst>
              <a:ext uri="{FF2B5EF4-FFF2-40B4-BE49-F238E27FC236}">
                <a16:creationId xmlns:a16="http://schemas.microsoft.com/office/drawing/2014/main" id="{9FCD2EB5-D3B4-A042-5AF8-2319650DAEBE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306776" y="1714200"/>
            <a:ext cx="3359999" cy="2520000"/>
          </a:xfrm>
          <a:prstGeom prst="rect">
            <a:avLst/>
          </a:prstGeom>
        </p:spPr>
      </p:pic>
      <p:pic>
        <p:nvPicPr>
          <p:cNvPr id="16" name="6-yslice-90">
            <a:hlinkClick r:id="" action="ppaction://media"/>
            <a:extLst>
              <a:ext uri="{FF2B5EF4-FFF2-40B4-BE49-F238E27FC236}">
                <a16:creationId xmlns:a16="http://schemas.microsoft.com/office/drawing/2014/main" id="{48DDC1DA-E65D-1544-3B89-C98FD77B5084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6306776" y="4234200"/>
            <a:ext cx="3359999" cy="2520000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DA4C35A6-6C36-9100-A18E-1210B6BAB7C0}"/>
              </a:ext>
            </a:extLst>
          </p:cNvPr>
          <p:cNvGrpSpPr/>
          <p:nvPr/>
        </p:nvGrpSpPr>
        <p:grpSpPr>
          <a:xfrm>
            <a:off x="9514166" y="1709061"/>
            <a:ext cx="2514544" cy="2518768"/>
            <a:chOff x="9677456" y="1491578"/>
            <a:chExt cx="2514544" cy="2518768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B35CCF5-E157-CD5B-869B-91608E409D0D}"/>
                </a:ext>
              </a:extLst>
            </p:cNvPr>
            <p:cNvSpPr/>
            <p:nvPr/>
          </p:nvSpPr>
          <p:spPr>
            <a:xfrm>
              <a:off x="9677456" y="1894895"/>
              <a:ext cx="2514544" cy="2115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时域采样间隔</a:t>
              </a: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1s</a:t>
              </a:r>
            </a:p>
            <a:p>
              <a:pPr marL="0" lvl="1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共计采样</a:t>
              </a: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20s</a:t>
              </a:r>
            </a:p>
            <a:p>
              <a:pPr marL="0" lvl="1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风速</a:t>
              </a: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U10=5 (m/s)</a:t>
              </a:r>
            </a:p>
            <a:p>
              <a:pPr marL="0" lvl="1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风向角</a:t>
              </a: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=0°/90°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3D2616D-DBFF-9763-0C7F-892487665EF4}"/>
                </a:ext>
              </a:extLst>
            </p:cNvPr>
            <p:cNvSpPr txBox="1"/>
            <p:nvPr/>
          </p:nvSpPr>
          <p:spPr>
            <a:xfrm>
              <a:off x="9794188" y="1491578"/>
              <a:ext cx="2197296" cy="400110"/>
            </a:xfrm>
            <a:prstGeom prst="rect">
              <a:avLst/>
            </a:prstGeom>
            <a:solidFill>
              <a:srgbClr val="005BA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参数设置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9259AFF-C7BD-AE24-8100-3345F883E8F2}"/>
              </a:ext>
            </a:extLst>
          </p:cNvPr>
          <p:cNvGrpSpPr/>
          <p:nvPr/>
        </p:nvGrpSpPr>
        <p:grpSpPr>
          <a:xfrm>
            <a:off x="9514165" y="4404483"/>
            <a:ext cx="2514543" cy="1995548"/>
            <a:chOff x="9677455" y="4496426"/>
            <a:chExt cx="2514543" cy="1995548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18D3452-4987-C420-5D74-1BF04140E37F}"/>
                </a:ext>
              </a:extLst>
            </p:cNvPr>
            <p:cNvSpPr/>
            <p:nvPr/>
          </p:nvSpPr>
          <p:spPr>
            <a:xfrm>
              <a:off x="9677455" y="4899743"/>
              <a:ext cx="2514543" cy="15922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海面沿风向传播</a:t>
              </a:r>
              <a:endPara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1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风向方向呈“</a:t>
              </a:r>
              <a:r>
                <a:rPr lang="zh-CN" altLang="en-US" sz="20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行波</a:t>
              </a: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1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垂直风向呈“</a:t>
              </a:r>
              <a:r>
                <a:rPr lang="zh-CN" altLang="en-US" sz="20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驻波</a:t>
              </a: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6F49A3A-92B9-4FF5-CC84-42F0332FED16}"/>
                </a:ext>
              </a:extLst>
            </p:cNvPr>
            <p:cNvSpPr txBox="1"/>
            <p:nvPr/>
          </p:nvSpPr>
          <p:spPr>
            <a:xfrm>
              <a:off x="9783302" y="4496426"/>
              <a:ext cx="2197296" cy="400110"/>
            </a:xfrm>
            <a:prstGeom prst="rect">
              <a:avLst/>
            </a:prstGeom>
            <a:solidFill>
              <a:srgbClr val="005BA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结果分析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70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2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2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2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49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50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5F6FE-6570-E2A3-FEAC-C344A67FA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F8B964E7-46B5-5D25-CB08-E8AF3F0B2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77" y="4749117"/>
            <a:ext cx="2876622" cy="19527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6E95A025-0E6E-55F4-271D-585525817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1519A"/>
                </a:solidFill>
              </a:rPr>
              <a:t>3.2 </a:t>
            </a:r>
            <a:r>
              <a:rPr lang="zh-CN" altLang="en-US" sz="3600" dirty="0">
                <a:solidFill>
                  <a:srgbClr val="01519A"/>
                </a:solidFill>
              </a:rPr>
              <a:t>海上船舶运动建模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37AAB64-3BA2-19D4-98D7-4E0BC5D8E6D3}"/>
              </a:ext>
            </a:extLst>
          </p:cNvPr>
          <p:cNvSpPr txBox="1"/>
          <p:nvPr/>
        </p:nvSpPr>
        <p:spPr>
          <a:xfrm>
            <a:off x="-200" y="1155704"/>
            <a:ext cx="8035814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40000"/>
              </a:lnSpc>
              <a:buFont typeface="微软雅黑" panose="020B0503020204020204" pitchFamily="34" charset="-122"/>
              <a:buChar char="－"/>
            </a:pP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3.2.1 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船舶运动模型基础：遭遇海谱、波倾角</a:t>
            </a:r>
            <a:endParaRPr lang="en-US" altLang="zh-CN" sz="2400" b="1" dirty="0">
              <a:solidFill>
                <a:srgbClr val="005BA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547E108E-277D-9E49-CF54-148BC97178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682447"/>
              </p:ext>
            </p:extLst>
          </p:nvPr>
        </p:nvGraphicFramePr>
        <p:xfrm>
          <a:off x="611188" y="2789238"/>
          <a:ext cx="2506662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76160" imgH="482400" progId="Equation.DSMT4">
                  <p:embed/>
                </p:oleObj>
              </mc:Choice>
              <mc:Fallback>
                <p:oleObj name="Equation" r:id="rId4" imgW="1676160" imgH="482400" progId="Equation.DSMT4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862AD73D-BC08-441C-80F7-F9DC371DD7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1188" y="2789238"/>
                        <a:ext cx="2506662" cy="722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C57C2A81-D774-BCB0-D636-DDD7D29ED1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78814"/>
              </p:ext>
            </p:extLst>
          </p:nvPr>
        </p:nvGraphicFramePr>
        <p:xfrm>
          <a:off x="598488" y="3524250"/>
          <a:ext cx="4562475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035160" imgH="914400" progId="Equation.DSMT4">
                  <p:embed/>
                </p:oleObj>
              </mc:Choice>
              <mc:Fallback>
                <p:oleObj name="Equation" r:id="rId6" imgW="3035160" imgH="914400" progId="Equation.DSMT4">
                  <p:embed/>
                  <p:pic>
                    <p:nvPicPr>
                      <p:cNvPr id="39" name="对象 38">
                        <a:extLst>
                          <a:ext uri="{FF2B5EF4-FFF2-40B4-BE49-F238E27FC236}">
                            <a16:creationId xmlns:a16="http://schemas.microsoft.com/office/drawing/2014/main" id="{5E45511D-DDDF-4F93-93D0-843583D654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8488" y="3524250"/>
                        <a:ext cx="4562475" cy="137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矩形 35">
            <a:extLst>
              <a:ext uri="{FF2B5EF4-FFF2-40B4-BE49-F238E27FC236}">
                <a16:creationId xmlns:a16="http://schemas.microsoft.com/office/drawing/2014/main" id="{0BD6F6B7-2062-92E6-C6F2-00AB9FF9EAA3}"/>
              </a:ext>
            </a:extLst>
          </p:cNvPr>
          <p:cNvSpPr/>
          <p:nvPr/>
        </p:nvSpPr>
        <p:spPr>
          <a:xfrm>
            <a:off x="128017" y="2111829"/>
            <a:ext cx="5246585" cy="4626428"/>
          </a:xfrm>
          <a:prstGeom prst="rect">
            <a:avLst/>
          </a:prstGeom>
          <a:noFill/>
          <a:ln w="19050">
            <a:solidFill>
              <a:srgbClr val="005BAC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799603E-F494-7D52-8FD5-57C19571CED7}"/>
              </a:ext>
            </a:extLst>
          </p:cNvPr>
          <p:cNvSpPr/>
          <p:nvPr/>
        </p:nvSpPr>
        <p:spPr>
          <a:xfrm>
            <a:off x="5501728" y="2111829"/>
            <a:ext cx="6562256" cy="4626428"/>
          </a:xfrm>
          <a:prstGeom prst="rect">
            <a:avLst/>
          </a:prstGeom>
          <a:noFill/>
          <a:ln w="19050">
            <a:solidFill>
              <a:srgbClr val="005BAC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E05B722-A9AC-6E42-149F-567B4E233184}"/>
              </a:ext>
            </a:extLst>
          </p:cNvPr>
          <p:cNvSpPr txBox="1"/>
          <p:nvPr/>
        </p:nvSpPr>
        <p:spPr>
          <a:xfrm>
            <a:off x="1827498" y="1846983"/>
            <a:ext cx="1847622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5BAC"/>
                </a:solidFill>
              </a:rPr>
              <a:t>遭遇海谱</a:t>
            </a:r>
            <a:endParaRPr lang="zh-CN" altLang="en-US" sz="2400" dirty="0">
              <a:solidFill>
                <a:srgbClr val="005BAC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951CD65-FE3E-9257-1468-8A6059BD010D}"/>
              </a:ext>
            </a:extLst>
          </p:cNvPr>
          <p:cNvSpPr txBox="1"/>
          <p:nvPr/>
        </p:nvSpPr>
        <p:spPr>
          <a:xfrm>
            <a:off x="7847323" y="1825000"/>
            <a:ext cx="179742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5BAC"/>
                </a:solidFill>
              </a:rPr>
              <a:t>波倾角</a:t>
            </a:r>
            <a:endParaRPr lang="zh-CN" altLang="en-US" sz="2400" dirty="0">
              <a:solidFill>
                <a:srgbClr val="005BAC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6BA2B40-50C7-547E-141A-D0976F98CA63}"/>
              </a:ext>
            </a:extLst>
          </p:cNvPr>
          <p:cNvSpPr txBox="1"/>
          <p:nvPr/>
        </p:nvSpPr>
        <p:spPr>
          <a:xfrm>
            <a:off x="202746" y="2368609"/>
            <a:ext cx="5097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p"/>
            </a:pPr>
            <a:r>
              <a:rPr lang="zh-CN" altLang="en-US" sz="2000" b="1" dirty="0"/>
              <a:t>船舶附近海浪不符合原本海谱分布规律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E5FC1B0-1955-B87E-41B2-136F45FB7F0E}"/>
              </a:ext>
            </a:extLst>
          </p:cNvPr>
          <p:cNvSpPr txBox="1"/>
          <p:nvPr/>
        </p:nvSpPr>
        <p:spPr>
          <a:xfrm>
            <a:off x="5775945" y="2270863"/>
            <a:ext cx="6013822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船受海浪干扰力矩产生横摇，和海浪</a:t>
            </a:r>
            <a:r>
              <a:rPr lang="zh-CN" altLang="en-US" sz="2000" b="1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波倾角</a:t>
            </a:r>
            <a:r>
              <a:rPr lang="zh-CN" altLang="en-US" sz="20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endParaRPr lang="en-US" altLang="zh-CN" sz="2000" b="1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波倾角定义为波面上任意一点切线与坐标轴夹角</a:t>
            </a:r>
            <a:endParaRPr lang="en-US" altLang="zh-CN" sz="2000" b="1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考虑船舶吃水和船宽，引入</a:t>
            </a:r>
            <a:r>
              <a:rPr lang="zh-CN" altLang="en-US" sz="2000" b="1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修正系数</a:t>
            </a:r>
            <a:r>
              <a:rPr lang="zh-CN" altLang="en-US" sz="20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8" name="对象 67">
            <a:extLst>
              <a:ext uri="{FF2B5EF4-FFF2-40B4-BE49-F238E27FC236}">
                <a16:creationId xmlns:a16="http://schemas.microsoft.com/office/drawing/2014/main" id="{B71FFF8B-3BF4-AB62-9F36-DD77196444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64600"/>
              </p:ext>
            </p:extLst>
          </p:nvPr>
        </p:nvGraphicFramePr>
        <p:xfrm>
          <a:off x="3765550" y="5399088"/>
          <a:ext cx="27781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66" name="对象 65">
                        <a:extLst>
                          <a:ext uri="{FF2B5EF4-FFF2-40B4-BE49-F238E27FC236}">
                            <a16:creationId xmlns:a16="http://schemas.microsoft.com/office/drawing/2014/main" id="{09BAC134-C916-1AD9-CB1F-4804A04149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65550" y="5399088"/>
                        <a:ext cx="277813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对象 68">
            <a:extLst>
              <a:ext uri="{FF2B5EF4-FFF2-40B4-BE49-F238E27FC236}">
                <a16:creationId xmlns:a16="http://schemas.microsoft.com/office/drawing/2014/main" id="{36608BC0-AAC8-07EF-55D0-9095EDC777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35134"/>
              </p:ext>
            </p:extLst>
          </p:nvPr>
        </p:nvGraphicFramePr>
        <p:xfrm>
          <a:off x="3748088" y="5894388"/>
          <a:ext cx="31115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77480" imgH="228600" progId="Equation.DSMT4">
                  <p:embed/>
                </p:oleObj>
              </mc:Choice>
              <mc:Fallback>
                <p:oleObj name="Equation" r:id="rId10" imgW="177480" imgH="228600" progId="Equation.DSMT4">
                  <p:embed/>
                  <p:pic>
                    <p:nvPicPr>
                      <p:cNvPr id="67" name="对象 66">
                        <a:extLst>
                          <a:ext uri="{FF2B5EF4-FFF2-40B4-BE49-F238E27FC236}">
                            <a16:creationId xmlns:a16="http://schemas.microsoft.com/office/drawing/2014/main" id="{F0931558-6B6B-2D10-A0CC-6402399F3C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48088" y="5894388"/>
                        <a:ext cx="311150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文本框 69">
            <a:extLst>
              <a:ext uri="{FF2B5EF4-FFF2-40B4-BE49-F238E27FC236}">
                <a16:creationId xmlns:a16="http://schemas.microsoft.com/office/drawing/2014/main" id="{CCF96062-21E2-4EFA-C98E-FBA9382E9301}"/>
              </a:ext>
            </a:extLst>
          </p:cNvPr>
          <p:cNvSpPr txBox="1"/>
          <p:nvPr/>
        </p:nvSpPr>
        <p:spPr>
          <a:xfrm>
            <a:off x="4217566" y="5458615"/>
            <a:ext cx="960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船速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9452C70-10FC-02FF-B16E-B57348276DD3}"/>
              </a:ext>
            </a:extLst>
          </p:cNvPr>
          <p:cNvSpPr txBox="1"/>
          <p:nvPr/>
        </p:nvSpPr>
        <p:spPr>
          <a:xfrm>
            <a:off x="4217566" y="5935320"/>
            <a:ext cx="960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航向</a:t>
            </a:r>
          </a:p>
        </p:txBody>
      </p:sp>
      <p:graphicFrame>
        <p:nvGraphicFramePr>
          <p:cNvPr id="86" name="对象 85">
            <a:extLst>
              <a:ext uri="{FF2B5EF4-FFF2-40B4-BE49-F238E27FC236}">
                <a16:creationId xmlns:a16="http://schemas.microsoft.com/office/drawing/2014/main" id="{3B09E09F-F61D-C73D-FEF2-E951D410FC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955918"/>
              </p:ext>
            </p:extLst>
          </p:nvPr>
        </p:nvGraphicFramePr>
        <p:xfrm>
          <a:off x="7740353" y="3769990"/>
          <a:ext cx="2085007" cy="475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85622" imgH="247654" progId="Equation.DSMT4">
                  <p:embed/>
                </p:oleObj>
              </mc:Choice>
              <mc:Fallback>
                <p:oleObj name="Equation" r:id="rId12" imgW="1085622" imgH="24765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40353" y="3769990"/>
                        <a:ext cx="2085007" cy="475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5A1FB172-8BD8-0407-CB25-9943BB18EA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654" y="4321690"/>
            <a:ext cx="6265946" cy="21172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543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5F6FE-6570-E2A3-FEAC-C344A67FA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E95A025-0E6E-55F4-271D-585525817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1519A"/>
                </a:solidFill>
              </a:rPr>
              <a:t>3.2 </a:t>
            </a:r>
            <a:r>
              <a:rPr lang="zh-CN" altLang="en-US" sz="3600" dirty="0">
                <a:solidFill>
                  <a:srgbClr val="01519A"/>
                </a:solidFill>
              </a:rPr>
              <a:t>海上船舶运动建模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37AAB64-3BA2-19D4-98D7-4E0BC5D8E6D3}"/>
              </a:ext>
            </a:extLst>
          </p:cNvPr>
          <p:cNvSpPr txBox="1"/>
          <p:nvPr/>
        </p:nvSpPr>
        <p:spPr>
          <a:xfrm>
            <a:off x="-200" y="1155704"/>
            <a:ext cx="8035814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40000"/>
              </a:lnSpc>
              <a:buFont typeface="微软雅黑" panose="020B0503020204020204" pitchFamily="34" charset="-122"/>
              <a:buChar char="－"/>
            </a:pP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3.2.1 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船舶运动模型基础：船舶几何模型</a:t>
            </a:r>
            <a:endParaRPr lang="en-US" altLang="zh-CN" sz="2400" b="1" dirty="0">
              <a:solidFill>
                <a:srgbClr val="005BA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2B5F932-EF32-041A-E5E8-70A9AEBB4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28188"/>
              </p:ext>
            </p:extLst>
          </p:nvPr>
        </p:nvGraphicFramePr>
        <p:xfrm>
          <a:off x="1423119" y="2356355"/>
          <a:ext cx="6978372" cy="2566835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744593">
                  <a:extLst>
                    <a:ext uri="{9D8B030D-6E8A-4147-A177-3AD203B41FA5}">
                      <a16:colId xmlns:a16="http://schemas.microsoft.com/office/drawing/2014/main" val="54699051"/>
                    </a:ext>
                  </a:extLst>
                </a:gridCol>
                <a:gridCol w="1744593">
                  <a:extLst>
                    <a:ext uri="{9D8B030D-6E8A-4147-A177-3AD203B41FA5}">
                      <a16:colId xmlns:a16="http://schemas.microsoft.com/office/drawing/2014/main" val="1010989214"/>
                    </a:ext>
                  </a:extLst>
                </a:gridCol>
                <a:gridCol w="1744593">
                  <a:extLst>
                    <a:ext uri="{9D8B030D-6E8A-4147-A177-3AD203B41FA5}">
                      <a16:colId xmlns:a16="http://schemas.microsoft.com/office/drawing/2014/main" val="556956277"/>
                    </a:ext>
                  </a:extLst>
                </a:gridCol>
                <a:gridCol w="1744593">
                  <a:extLst>
                    <a:ext uri="{9D8B030D-6E8A-4147-A177-3AD203B41FA5}">
                      <a16:colId xmlns:a16="http://schemas.microsoft.com/office/drawing/2014/main" val="698126164"/>
                    </a:ext>
                  </a:extLst>
                </a:gridCol>
              </a:tblGrid>
              <a:tr h="51336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船长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38.53 m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吃水深度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 m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2070081"/>
                  </a:ext>
                </a:extLst>
              </a:tr>
              <a:tr h="51336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船宽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4.8 m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排水量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135.3 t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57472"/>
                  </a:ext>
                </a:extLst>
              </a:tr>
              <a:tr h="51336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船高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2.48 m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水线面系数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0.8072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325444"/>
                  </a:ext>
                </a:extLst>
              </a:tr>
              <a:tr h="51336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横稳心高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0.73 m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横摇阻尼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0.687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1272326"/>
                  </a:ext>
                </a:extLst>
              </a:tr>
              <a:tr h="51336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型深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1.92 m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方形系数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0.65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53985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9CA0DAF9-A00C-B032-21EE-C5D9731C93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09766" y="3559081"/>
            <a:ext cx="4401547" cy="17217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5B5B7ED-729F-F6A7-16F6-6197FBC77424}"/>
              </a:ext>
            </a:extLst>
          </p:cNvPr>
          <p:cNvSpPr txBox="1"/>
          <p:nvPr/>
        </p:nvSpPr>
        <p:spPr>
          <a:xfrm>
            <a:off x="951081" y="1832653"/>
            <a:ext cx="1028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p"/>
            </a:pPr>
            <a:r>
              <a:rPr lang="zh-CN" altLang="en-US" sz="2000" b="1" dirty="0"/>
              <a:t>选取经典船舶</a:t>
            </a:r>
            <a:r>
              <a:rPr lang="en-US" altLang="zh-CN" sz="2000" b="1" dirty="0"/>
              <a:t>S60</a:t>
            </a:r>
            <a:r>
              <a:rPr lang="zh-CN" altLang="en-US" sz="2000" b="1" dirty="0"/>
              <a:t>，通过原理图可以得到船舶基础参数，实验进行</a:t>
            </a:r>
            <a:r>
              <a:rPr lang="zh-CN" altLang="en-US" sz="2000" b="1" dirty="0">
                <a:solidFill>
                  <a:srgbClr val="C00000"/>
                </a:solidFill>
              </a:rPr>
              <a:t>缩放（</a:t>
            </a:r>
            <a:r>
              <a:rPr lang="en-US" altLang="zh-CN" sz="2000" b="1" dirty="0">
                <a:solidFill>
                  <a:srgbClr val="C00000"/>
                </a:solidFill>
              </a:rPr>
              <a:t>1</a:t>
            </a:r>
            <a:r>
              <a:rPr lang="zh-CN" altLang="en-US" sz="2000" b="1" dirty="0">
                <a:solidFill>
                  <a:srgbClr val="C00000"/>
                </a:solidFill>
              </a:rPr>
              <a:t>：</a:t>
            </a:r>
            <a:r>
              <a:rPr lang="en-US" altLang="zh-CN" sz="2000" b="1" dirty="0">
                <a:solidFill>
                  <a:srgbClr val="C00000"/>
                </a:solidFill>
              </a:rPr>
              <a:t>0.3</a:t>
            </a:r>
            <a:r>
              <a:rPr lang="zh-CN" altLang="en-US" sz="2000" b="1" dirty="0">
                <a:solidFill>
                  <a:srgbClr val="C00000"/>
                </a:solidFill>
              </a:rPr>
              <a:t>）</a:t>
            </a:r>
          </a:p>
        </p:txBody>
      </p:sp>
      <p:pic>
        <p:nvPicPr>
          <p:cNvPr id="8" name="旋转船模">
            <a:hlinkClick r:id="" action="ppaction://media"/>
            <a:extLst>
              <a:ext uri="{FF2B5EF4-FFF2-40B4-BE49-F238E27FC236}">
                <a16:creationId xmlns:a16="http://schemas.microsoft.com/office/drawing/2014/main" id="{C37456B9-41CF-10AE-68C6-0108A782A4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23119" y="4977332"/>
            <a:ext cx="3408430" cy="1643387"/>
          </a:xfrm>
          <a:prstGeom prst="rect">
            <a:avLst/>
          </a:prstGeom>
        </p:spPr>
      </p:pic>
      <p:pic>
        <p:nvPicPr>
          <p:cNvPr id="9" name="横摇船模">
            <a:hlinkClick r:id="" action="ppaction://media"/>
            <a:extLst>
              <a:ext uri="{FF2B5EF4-FFF2-40B4-BE49-F238E27FC236}">
                <a16:creationId xmlns:a16="http://schemas.microsoft.com/office/drawing/2014/main" id="{9969DAE0-A740-4901-9085-8CAC87B2B79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977114" y="4977332"/>
            <a:ext cx="3408431" cy="164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3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5F6FE-6570-E2A3-FEAC-C344A67FA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59E25943-96EF-08AD-2C22-2DE04F4EA626}"/>
              </a:ext>
            </a:extLst>
          </p:cNvPr>
          <p:cNvSpPr/>
          <p:nvPr/>
        </p:nvSpPr>
        <p:spPr>
          <a:xfrm>
            <a:off x="128016" y="4461067"/>
            <a:ext cx="9259051" cy="2201710"/>
          </a:xfrm>
          <a:prstGeom prst="rect">
            <a:avLst/>
          </a:prstGeom>
          <a:noFill/>
          <a:ln w="19050">
            <a:solidFill>
              <a:srgbClr val="005BAC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B25D881-E43B-85B1-0808-A3934088B02C}"/>
              </a:ext>
            </a:extLst>
          </p:cNvPr>
          <p:cNvSpPr/>
          <p:nvPr/>
        </p:nvSpPr>
        <p:spPr>
          <a:xfrm>
            <a:off x="128016" y="2025571"/>
            <a:ext cx="9259051" cy="2201710"/>
          </a:xfrm>
          <a:prstGeom prst="rect">
            <a:avLst/>
          </a:prstGeom>
          <a:noFill/>
          <a:ln w="19050">
            <a:solidFill>
              <a:srgbClr val="005BAC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37AAB64-3BA2-19D4-98D7-4E0BC5D8E6D3}"/>
              </a:ext>
            </a:extLst>
          </p:cNvPr>
          <p:cNvSpPr txBox="1"/>
          <p:nvPr/>
        </p:nvSpPr>
        <p:spPr>
          <a:xfrm>
            <a:off x="-200" y="1155704"/>
            <a:ext cx="8035814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40000"/>
              </a:lnSpc>
              <a:buFont typeface="微软雅黑" panose="020B0503020204020204" pitchFamily="34" charset="-122"/>
              <a:buChar char="－"/>
            </a:pP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3.2.1 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单次实验分析：运动 </a:t>
            </a: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静止船只波倾角</a:t>
            </a:r>
            <a:endParaRPr lang="en-US" altLang="zh-CN" sz="2400" b="1" dirty="0">
              <a:solidFill>
                <a:srgbClr val="005BA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18C6A8E-94D7-6BBD-760B-C97E3EC62582}"/>
              </a:ext>
            </a:extLst>
          </p:cNvPr>
          <p:cNvGrpSpPr/>
          <p:nvPr/>
        </p:nvGrpSpPr>
        <p:grpSpPr>
          <a:xfrm>
            <a:off x="9514166" y="1851301"/>
            <a:ext cx="2812872" cy="2518768"/>
            <a:chOff x="9677456" y="1491578"/>
            <a:chExt cx="2812872" cy="251876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1D5CEB3-758F-D738-E565-B299E9B8A0C8}"/>
                </a:ext>
              </a:extLst>
            </p:cNvPr>
            <p:cNvSpPr/>
            <p:nvPr/>
          </p:nvSpPr>
          <p:spPr>
            <a:xfrm>
              <a:off x="9677456" y="1894895"/>
              <a:ext cx="2812872" cy="2115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海面长度</a:t>
              </a: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100m</a:t>
              </a: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1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时长</a:t>
              </a: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100s (0.05s)</a:t>
              </a:r>
            </a:p>
            <a:p>
              <a:pPr marL="0" lvl="1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风速</a:t>
              </a: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3/5/7/9 (m/s)</a:t>
              </a:r>
            </a:p>
            <a:p>
              <a:pPr marL="0" lvl="1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风向</a:t>
              </a: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0°</a:t>
              </a: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，航向</a:t>
              </a: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90°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65D799A-619D-D29F-9211-94330D650A44}"/>
                </a:ext>
              </a:extLst>
            </p:cNvPr>
            <p:cNvSpPr txBox="1"/>
            <p:nvPr/>
          </p:nvSpPr>
          <p:spPr>
            <a:xfrm>
              <a:off x="9794188" y="1491578"/>
              <a:ext cx="2197296" cy="400110"/>
            </a:xfrm>
            <a:prstGeom prst="rect">
              <a:avLst/>
            </a:prstGeom>
            <a:solidFill>
              <a:srgbClr val="005BA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参数设置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7F3F0E1-4DD0-0400-6366-C0E7661FF39A}"/>
              </a:ext>
            </a:extLst>
          </p:cNvPr>
          <p:cNvGrpSpPr/>
          <p:nvPr/>
        </p:nvGrpSpPr>
        <p:grpSpPr>
          <a:xfrm>
            <a:off x="9514165" y="4648323"/>
            <a:ext cx="2677835" cy="1472328"/>
            <a:chOff x="9677455" y="4496426"/>
            <a:chExt cx="2677835" cy="147232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1695D26-A8AC-8A24-228E-3C334172F654}"/>
                </a:ext>
              </a:extLst>
            </p:cNvPr>
            <p:cNvSpPr/>
            <p:nvPr/>
          </p:nvSpPr>
          <p:spPr>
            <a:xfrm>
              <a:off x="9677455" y="4899743"/>
              <a:ext cx="2677835" cy="10690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波倾角</a:t>
              </a:r>
              <a:r>
                <a:rPr lang="zh-CN" altLang="en-US" sz="20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随风速增大</a:t>
              </a:r>
              <a:endParaRPr lang="en-US" altLang="zh-CN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1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船舶</a:t>
              </a:r>
              <a:r>
                <a:rPr lang="zh-CN" altLang="en-US" sz="20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运动</a:t>
              </a: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波倾角</a:t>
              </a:r>
              <a:r>
                <a:rPr lang="zh-CN" altLang="en-US" sz="20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更大</a:t>
              </a:r>
              <a:endParaRPr lang="en-US" altLang="zh-CN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FEA70BF-10EA-C851-C6A1-2BC5C6E79327}"/>
                </a:ext>
              </a:extLst>
            </p:cNvPr>
            <p:cNvSpPr txBox="1"/>
            <p:nvPr/>
          </p:nvSpPr>
          <p:spPr>
            <a:xfrm>
              <a:off x="9783302" y="4496426"/>
              <a:ext cx="2197296" cy="400110"/>
            </a:xfrm>
            <a:prstGeom prst="rect">
              <a:avLst/>
            </a:prstGeom>
            <a:solidFill>
              <a:srgbClr val="005BA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结果分析</a:t>
              </a: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54D6531A-9786-62D0-3175-3691D1D75A4D}"/>
              </a:ext>
            </a:extLst>
          </p:cNvPr>
          <p:cNvSpPr txBox="1"/>
          <p:nvPr/>
        </p:nvSpPr>
        <p:spPr>
          <a:xfrm>
            <a:off x="3197899" y="1842424"/>
            <a:ext cx="304327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5BAC"/>
                </a:solidFill>
              </a:rPr>
              <a:t>船舶航行速度 </a:t>
            </a:r>
            <a:r>
              <a:rPr lang="en-US" altLang="zh-CN" sz="2000" b="1" dirty="0">
                <a:solidFill>
                  <a:srgbClr val="005BAC"/>
                </a:solidFill>
              </a:rPr>
              <a:t>0 m/s</a:t>
            </a:r>
            <a:endParaRPr lang="zh-CN" altLang="en-US" sz="2000" dirty="0">
              <a:solidFill>
                <a:srgbClr val="005BAC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713DC42-C3AA-DEAA-FD76-B43E83A3E3F4}"/>
              </a:ext>
            </a:extLst>
          </p:cNvPr>
          <p:cNvSpPr txBox="1"/>
          <p:nvPr/>
        </p:nvSpPr>
        <p:spPr>
          <a:xfrm>
            <a:off x="3267493" y="4272754"/>
            <a:ext cx="290409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5BAC"/>
                </a:solidFill>
              </a:rPr>
              <a:t>船舶航行速度 </a:t>
            </a:r>
            <a:r>
              <a:rPr lang="en-US" altLang="zh-CN" sz="2000" b="1" dirty="0">
                <a:solidFill>
                  <a:srgbClr val="005BAC"/>
                </a:solidFill>
              </a:rPr>
              <a:t>1m/s</a:t>
            </a:r>
            <a:endParaRPr lang="zh-CN" altLang="en-US" sz="2000" dirty="0">
              <a:solidFill>
                <a:srgbClr val="005BAC"/>
              </a:solidFill>
            </a:endParaRPr>
          </a:p>
        </p:txBody>
      </p:sp>
      <p:sp>
        <p:nvSpPr>
          <p:cNvPr id="4" name="标题 4">
            <a:extLst>
              <a:ext uri="{FF2B5EF4-FFF2-40B4-BE49-F238E27FC236}">
                <a16:creationId xmlns:a16="http://schemas.microsoft.com/office/drawing/2014/main" id="{9CE6E4CC-7641-0A23-7A9B-A36694965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75" y="365125"/>
            <a:ext cx="10385425" cy="560388"/>
          </a:xfrm>
        </p:spPr>
        <p:txBody>
          <a:bodyPr/>
          <a:lstStyle/>
          <a:p>
            <a:r>
              <a:rPr lang="en-US" altLang="zh-CN" sz="3600" dirty="0">
                <a:solidFill>
                  <a:srgbClr val="01519A"/>
                </a:solidFill>
              </a:rPr>
              <a:t>3.2 </a:t>
            </a:r>
            <a:r>
              <a:rPr lang="zh-CN" altLang="en-US" sz="3600" dirty="0">
                <a:solidFill>
                  <a:srgbClr val="01519A"/>
                </a:solidFill>
              </a:rPr>
              <a:t>海上船舶运动建模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993D930-4F1C-0933-97E5-4BF1ADA620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44" y="2272701"/>
            <a:ext cx="2492978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78E7F1E-2EB4-55C4-6C66-3975D51D81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814" y="2272701"/>
            <a:ext cx="2492978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F6823D-7B0E-F6B8-1019-E4B17D8E14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384" y="2272701"/>
            <a:ext cx="2492978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F69AAE0-2D42-B76B-0C8C-FBB7394818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953" y="2272701"/>
            <a:ext cx="2492978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65D63E-228A-3307-FF97-D3F6CC9BEA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44" y="4738159"/>
            <a:ext cx="2492978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8E274E8-C83A-2F9C-5756-1B8899260BB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814" y="4738159"/>
            <a:ext cx="2492978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9D634D-DB28-095C-8FE7-BC2E7985059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384" y="4738159"/>
            <a:ext cx="2492978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C30E4A-F61F-0BA4-45E0-4E822C7B98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953" y="4738159"/>
            <a:ext cx="2492978" cy="18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639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5F6FE-6570-E2A3-FEAC-C344A67FA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FB25D881-E43B-85B1-0808-A3934088B02C}"/>
              </a:ext>
            </a:extLst>
          </p:cNvPr>
          <p:cNvSpPr/>
          <p:nvPr/>
        </p:nvSpPr>
        <p:spPr>
          <a:xfrm>
            <a:off x="128016" y="2025571"/>
            <a:ext cx="9259051" cy="4467304"/>
          </a:xfrm>
          <a:prstGeom prst="rect">
            <a:avLst/>
          </a:prstGeom>
          <a:noFill/>
          <a:ln w="19050">
            <a:solidFill>
              <a:srgbClr val="005BAC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37AAB64-3BA2-19D4-98D7-4E0BC5D8E6D3}"/>
              </a:ext>
            </a:extLst>
          </p:cNvPr>
          <p:cNvSpPr txBox="1"/>
          <p:nvPr/>
        </p:nvSpPr>
        <p:spPr>
          <a:xfrm>
            <a:off x="-200" y="1155704"/>
            <a:ext cx="8035814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40000"/>
              </a:lnSpc>
              <a:buFont typeface="微软雅黑" panose="020B0503020204020204" pitchFamily="34" charset="-122"/>
              <a:buChar char="－"/>
            </a:pP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3.2.1 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单次实验分析：运动 </a:t>
            </a: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静止船只波倾角</a:t>
            </a:r>
            <a:endParaRPr lang="en-US" altLang="zh-CN" sz="2400" b="1" dirty="0">
              <a:solidFill>
                <a:srgbClr val="005BA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18C6A8E-94D7-6BBD-760B-C97E3EC62582}"/>
              </a:ext>
            </a:extLst>
          </p:cNvPr>
          <p:cNvGrpSpPr/>
          <p:nvPr/>
        </p:nvGrpSpPr>
        <p:grpSpPr>
          <a:xfrm>
            <a:off x="9514166" y="1851301"/>
            <a:ext cx="2812872" cy="2518768"/>
            <a:chOff x="9677456" y="1491578"/>
            <a:chExt cx="2812872" cy="251876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1D5CEB3-758F-D738-E565-B299E9B8A0C8}"/>
                </a:ext>
              </a:extLst>
            </p:cNvPr>
            <p:cNvSpPr/>
            <p:nvPr/>
          </p:nvSpPr>
          <p:spPr>
            <a:xfrm>
              <a:off x="9677456" y="1894895"/>
              <a:ext cx="2812872" cy="2115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海面长度</a:t>
              </a: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100m</a:t>
              </a: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1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时长</a:t>
              </a: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100s (0.05s)</a:t>
              </a:r>
            </a:p>
            <a:p>
              <a:pPr marL="0" lvl="1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风速</a:t>
              </a: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3/5/7/9 (m/s)</a:t>
              </a:r>
            </a:p>
            <a:p>
              <a:pPr marL="0" lvl="1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风向</a:t>
              </a: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0°</a:t>
              </a: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，航向</a:t>
              </a: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90°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65D799A-619D-D29F-9211-94330D650A44}"/>
                </a:ext>
              </a:extLst>
            </p:cNvPr>
            <p:cNvSpPr txBox="1"/>
            <p:nvPr/>
          </p:nvSpPr>
          <p:spPr>
            <a:xfrm>
              <a:off x="9794188" y="1491578"/>
              <a:ext cx="2197296" cy="400110"/>
            </a:xfrm>
            <a:prstGeom prst="rect">
              <a:avLst/>
            </a:prstGeom>
            <a:solidFill>
              <a:srgbClr val="005BA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参数设置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7F3F0E1-4DD0-0400-6366-C0E7661FF39A}"/>
              </a:ext>
            </a:extLst>
          </p:cNvPr>
          <p:cNvGrpSpPr/>
          <p:nvPr/>
        </p:nvGrpSpPr>
        <p:grpSpPr>
          <a:xfrm>
            <a:off x="9514165" y="4648323"/>
            <a:ext cx="2677835" cy="1472328"/>
            <a:chOff x="9677455" y="4496426"/>
            <a:chExt cx="2677835" cy="147232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1695D26-A8AC-8A24-228E-3C334172F654}"/>
                </a:ext>
              </a:extLst>
            </p:cNvPr>
            <p:cNvSpPr/>
            <p:nvPr/>
          </p:nvSpPr>
          <p:spPr>
            <a:xfrm>
              <a:off x="9677455" y="4899743"/>
              <a:ext cx="2677835" cy="10690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波倾角</a:t>
              </a:r>
              <a:r>
                <a:rPr lang="zh-CN" altLang="en-US" sz="20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随风速增大</a:t>
              </a:r>
              <a:endParaRPr lang="en-US" altLang="zh-CN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1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船舶</a:t>
              </a:r>
              <a:r>
                <a:rPr lang="zh-CN" altLang="en-US" sz="20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运动</a:t>
              </a: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波倾角</a:t>
              </a:r>
              <a:r>
                <a:rPr lang="zh-CN" altLang="en-US" sz="20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更大</a:t>
              </a:r>
              <a:endParaRPr lang="en-US" altLang="zh-CN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FEA70BF-10EA-C851-C6A1-2BC5C6E79327}"/>
                </a:ext>
              </a:extLst>
            </p:cNvPr>
            <p:cNvSpPr txBox="1"/>
            <p:nvPr/>
          </p:nvSpPr>
          <p:spPr>
            <a:xfrm>
              <a:off x="9783302" y="4496426"/>
              <a:ext cx="2197296" cy="400110"/>
            </a:xfrm>
            <a:prstGeom prst="rect">
              <a:avLst/>
            </a:prstGeom>
            <a:solidFill>
              <a:srgbClr val="005BA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结果分析</a:t>
              </a: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54D6531A-9786-62D0-3175-3691D1D75A4D}"/>
              </a:ext>
            </a:extLst>
          </p:cNvPr>
          <p:cNvSpPr txBox="1"/>
          <p:nvPr/>
        </p:nvSpPr>
        <p:spPr>
          <a:xfrm>
            <a:off x="3756734" y="1842424"/>
            <a:ext cx="192561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5BAC"/>
                </a:solidFill>
              </a:rPr>
              <a:t>横向风速比较</a:t>
            </a:r>
            <a:endParaRPr lang="zh-CN" altLang="en-US" sz="2000" dirty="0">
              <a:solidFill>
                <a:srgbClr val="005BAC"/>
              </a:solidFill>
            </a:endParaRPr>
          </a:p>
        </p:txBody>
      </p:sp>
      <p:sp>
        <p:nvSpPr>
          <p:cNvPr id="4" name="标题 4">
            <a:extLst>
              <a:ext uri="{FF2B5EF4-FFF2-40B4-BE49-F238E27FC236}">
                <a16:creationId xmlns:a16="http://schemas.microsoft.com/office/drawing/2014/main" id="{9CE6E4CC-7641-0A23-7A9B-A36694965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75" y="365125"/>
            <a:ext cx="10385425" cy="560388"/>
          </a:xfrm>
        </p:spPr>
        <p:txBody>
          <a:bodyPr/>
          <a:lstStyle/>
          <a:p>
            <a:r>
              <a:rPr lang="en-US" altLang="zh-CN" sz="3600" dirty="0">
                <a:solidFill>
                  <a:srgbClr val="01519A"/>
                </a:solidFill>
              </a:rPr>
              <a:t>3.2 </a:t>
            </a:r>
            <a:r>
              <a:rPr lang="zh-CN" altLang="en-US" sz="3600" dirty="0">
                <a:solidFill>
                  <a:srgbClr val="01519A"/>
                </a:solidFill>
              </a:rPr>
              <a:t>海上船舶运动建模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DB7F2C-8751-A60A-234A-2CE10C158245}"/>
              </a:ext>
            </a:extLst>
          </p:cNvPr>
          <p:cNvSpPr txBox="1"/>
          <p:nvPr/>
        </p:nvSpPr>
        <p:spPr>
          <a:xfrm>
            <a:off x="1641167" y="605609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风速</a:t>
            </a:r>
            <a:r>
              <a:rPr lang="en-US" altLang="zh-CN" b="1" dirty="0"/>
              <a:t>3m/s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8559FA-6311-61CA-14E2-FD5CADABDC3E}"/>
              </a:ext>
            </a:extLst>
          </p:cNvPr>
          <p:cNvSpPr txBox="1"/>
          <p:nvPr/>
        </p:nvSpPr>
        <p:spPr>
          <a:xfrm>
            <a:off x="6387413" y="605609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风速</a:t>
            </a:r>
            <a:r>
              <a:rPr lang="en-US" altLang="zh-CN" b="1" dirty="0"/>
              <a:t>9m/s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C8C3F7-09D7-2C32-5A5D-EC51C1B15F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44" y="2272700"/>
            <a:ext cx="4746246" cy="35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A634890-D0A4-C515-ED24-566B85A7B9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490" y="2272700"/>
            <a:ext cx="4746246" cy="356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7331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5F6FE-6570-E2A3-FEAC-C344A67FA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FB25D881-E43B-85B1-0808-A3934088B02C}"/>
              </a:ext>
            </a:extLst>
          </p:cNvPr>
          <p:cNvSpPr/>
          <p:nvPr/>
        </p:nvSpPr>
        <p:spPr>
          <a:xfrm>
            <a:off x="128016" y="2025571"/>
            <a:ext cx="9259051" cy="4467304"/>
          </a:xfrm>
          <a:prstGeom prst="rect">
            <a:avLst/>
          </a:prstGeom>
          <a:noFill/>
          <a:ln w="19050">
            <a:solidFill>
              <a:srgbClr val="005BAC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37AAB64-3BA2-19D4-98D7-4E0BC5D8E6D3}"/>
              </a:ext>
            </a:extLst>
          </p:cNvPr>
          <p:cNvSpPr txBox="1"/>
          <p:nvPr/>
        </p:nvSpPr>
        <p:spPr>
          <a:xfrm>
            <a:off x="-200" y="1155704"/>
            <a:ext cx="8035814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40000"/>
              </a:lnSpc>
              <a:buFont typeface="微软雅黑" panose="020B0503020204020204" pitchFamily="34" charset="-122"/>
              <a:buChar char="－"/>
            </a:pP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3.2.1 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单次实验分析：运动 </a:t>
            </a: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静止船只波倾角</a:t>
            </a:r>
            <a:endParaRPr lang="en-US" altLang="zh-CN" sz="2400" b="1" dirty="0">
              <a:solidFill>
                <a:srgbClr val="005BA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18C6A8E-94D7-6BBD-760B-C97E3EC62582}"/>
              </a:ext>
            </a:extLst>
          </p:cNvPr>
          <p:cNvGrpSpPr/>
          <p:nvPr/>
        </p:nvGrpSpPr>
        <p:grpSpPr>
          <a:xfrm>
            <a:off x="9514166" y="1851301"/>
            <a:ext cx="2812872" cy="2518768"/>
            <a:chOff x="9677456" y="1491578"/>
            <a:chExt cx="2812872" cy="251876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1D5CEB3-758F-D738-E565-B299E9B8A0C8}"/>
                </a:ext>
              </a:extLst>
            </p:cNvPr>
            <p:cNvSpPr/>
            <p:nvPr/>
          </p:nvSpPr>
          <p:spPr>
            <a:xfrm>
              <a:off x="9677456" y="1894895"/>
              <a:ext cx="2812872" cy="2115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海面长度</a:t>
              </a: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100m</a:t>
              </a: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1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时长</a:t>
              </a: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100s (0.05s)</a:t>
              </a:r>
            </a:p>
            <a:p>
              <a:pPr marL="0" lvl="1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风速</a:t>
              </a: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3/5/7/9 (m/s)</a:t>
              </a:r>
            </a:p>
            <a:p>
              <a:pPr marL="0" lvl="1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风向</a:t>
              </a: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0°</a:t>
              </a: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，航向</a:t>
              </a: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90°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65D799A-619D-D29F-9211-94330D650A44}"/>
                </a:ext>
              </a:extLst>
            </p:cNvPr>
            <p:cNvSpPr txBox="1"/>
            <p:nvPr/>
          </p:nvSpPr>
          <p:spPr>
            <a:xfrm>
              <a:off x="9794188" y="1491578"/>
              <a:ext cx="2197296" cy="400110"/>
            </a:xfrm>
            <a:prstGeom prst="rect">
              <a:avLst/>
            </a:prstGeom>
            <a:solidFill>
              <a:srgbClr val="005BA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参数设置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7F3F0E1-4DD0-0400-6366-C0E7661FF39A}"/>
              </a:ext>
            </a:extLst>
          </p:cNvPr>
          <p:cNvGrpSpPr/>
          <p:nvPr/>
        </p:nvGrpSpPr>
        <p:grpSpPr>
          <a:xfrm>
            <a:off x="9514165" y="4648323"/>
            <a:ext cx="2677835" cy="1472328"/>
            <a:chOff x="9677455" y="4496426"/>
            <a:chExt cx="2677835" cy="147232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1695D26-A8AC-8A24-228E-3C334172F654}"/>
                </a:ext>
              </a:extLst>
            </p:cNvPr>
            <p:cNvSpPr/>
            <p:nvPr/>
          </p:nvSpPr>
          <p:spPr>
            <a:xfrm>
              <a:off x="9677455" y="4899743"/>
              <a:ext cx="2677835" cy="10690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波倾角</a:t>
              </a:r>
              <a:r>
                <a:rPr lang="zh-CN" altLang="en-US" sz="20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随风速增大</a:t>
              </a:r>
              <a:endParaRPr lang="en-US" altLang="zh-CN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1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船舶</a:t>
              </a:r>
              <a:r>
                <a:rPr lang="zh-CN" altLang="en-US" sz="20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运动</a:t>
              </a: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波倾角</a:t>
              </a:r>
              <a:r>
                <a:rPr lang="zh-CN" altLang="en-US" sz="20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更大</a:t>
              </a:r>
              <a:endParaRPr lang="en-US" altLang="zh-CN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FEA70BF-10EA-C851-C6A1-2BC5C6E79327}"/>
                </a:ext>
              </a:extLst>
            </p:cNvPr>
            <p:cNvSpPr txBox="1"/>
            <p:nvPr/>
          </p:nvSpPr>
          <p:spPr>
            <a:xfrm>
              <a:off x="9783302" y="4496426"/>
              <a:ext cx="2197296" cy="400110"/>
            </a:xfrm>
            <a:prstGeom prst="rect">
              <a:avLst/>
            </a:prstGeom>
            <a:solidFill>
              <a:srgbClr val="005BA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结果分析</a:t>
              </a: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54D6531A-9786-62D0-3175-3691D1D75A4D}"/>
              </a:ext>
            </a:extLst>
          </p:cNvPr>
          <p:cNvSpPr txBox="1"/>
          <p:nvPr/>
        </p:nvSpPr>
        <p:spPr>
          <a:xfrm>
            <a:off x="3756734" y="1831538"/>
            <a:ext cx="192561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5BAC"/>
                </a:solidFill>
              </a:rPr>
              <a:t>纵向船速比较</a:t>
            </a:r>
            <a:endParaRPr lang="zh-CN" altLang="en-US" sz="2000" dirty="0">
              <a:solidFill>
                <a:srgbClr val="005BAC"/>
              </a:solidFill>
            </a:endParaRPr>
          </a:p>
        </p:txBody>
      </p:sp>
      <p:sp>
        <p:nvSpPr>
          <p:cNvPr id="4" name="标题 4">
            <a:extLst>
              <a:ext uri="{FF2B5EF4-FFF2-40B4-BE49-F238E27FC236}">
                <a16:creationId xmlns:a16="http://schemas.microsoft.com/office/drawing/2014/main" id="{9CE6E4CC-7641-0A23-7A9B-A36694965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75" y="365125"/>
            <a:ext cx="10385425" cy="560388"/>
          </a:xfrm>
        </p:spPr>
        <p:txBody>
          <a:bodyPr/>
          <a:lstStyle/>
          <a:p>
            <a:r>
              <a:rPr lang="en-US" altLang="zh-CN" sz="3600" dirty="0">
                <a:solidFill>
                  <a:srgbClr val="01519A"/>
                </a:solidFill>
              </a:rPr>
              <a:t>3.2 </a:t>
            </a:r>
            <a:r>
              <a:rPr lang="zh-CN" altLang="en-US" sz="3600" dirty="0">
                <a:solidFill>
                  <a:srgbClr val="01519A"/>
                </a:solidFill>
              </a:rPr>
              <a:t>海上船舶运动建模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DB7F2C-8751-A60A-234A-2CE10C158245}"/>
              </a:ext>
            </a:extLst>
          </p:cNvPr>
          <p:cNvSpPr txBox="1"/>
          <p:nvPr/>
        </p:nvSpPr>
        <p:spPr>
          <a:xfrm>
            <a:off x="1641167" y="605609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船速</a:t>
            </a:r>
            <a:r>
              <a:rPr lang="en-US" altLang="zh-CN" b="1" dirty="0"/>
              <a:t>0m/s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8559FA-6311-61CA-14E2-FD5CADABDC3E}"/>
              </a:ext>
            </a:extLst>
          </p:cNvPr>
          <p:cNvSpPr txBox="1"/>
          <p:nvPr/>
        </p:nvSpPr>
        <p:spPr>
          <a:xfrm>
            <a:off x="6387413" y="605609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船速</a:t>
            </a:r>
            <a:r>
              <a:rPr lang="en-US" altLang="zh-CN" b="1" dirty="0"/>
              <a:t>1m/s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3E3FC7-93B6-1C1F-33C3-D6CDA7724A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44" y="2272700"/>
            <a:ext cx="4746246" cy="35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252AB3-D1B8-0C8F-D808-F9AF14FAEF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490" y="2272700"/>
            <a:ext cx="4746247" cy="356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8277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5F6FE-6570-E2A3-FEAC-C344A67FA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F37AAB64-3BA2-19D4-98D7-4E0BC5D8E6D3}"/>
              </a:ext>
            </a:extLst>
          </p:cNvPr>
          <p:cNvSpPr txBox="1"/>
          <p:nvPr/>
        </p:nvSpPr>
        <p:spPr>
          <a:xfrm>
            <a:off x="-200" y="1155704"/>
            <a:ext cx="8035814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40000"/>
              </a:lnSpc>
              <a:buFont typeface="微软雅黑" panose="020B0503020204020204" pitchFamily="34" charset="-122"/>
              <a:buChar char="－"/>
            </a:pP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3.2.2 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二阶线性横摇模型</a:t>
            </a:r>
            <a:endParaRPr lang="en-US" altLang="zh-CN" sz="2400" b="1" dirty="0">
              <a:solidFill>
                <a:srgbClr val="005BA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B222F186-5539-9BB3-9125-C6225111E1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8232693"/>
              </p:ext>
            </p:extLst>
          </p:nvPr>
        </p:nvGraphicFramePr>
        <p:xfrm>
          <a:off x="1126197" y="2843406"/>
          <a:ext cx="39338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45960" imgH="241200" progId="Equation.DSMT4">
                  <p:embed/>
                </p:oleObj>
              </mc:Choice>
              <mc:Fallback>
                <p:oleObj name="Equation" r:id="rId3" imgW="2145960" imgH="24120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17B32C5D-9D26-4251-9BCE-3CA29D229F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6197" y="2843406"/>
                        <a:ext cx="3933825" cy="441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B590D227-0CD0-5801-F70B-35A68E671DAF}"/>
              </a:ext>
            </a:extLst>
          </p:cNvPr>
          <p:cNvGrpSpPr/>
          <p:nvPr/>
        </p:nvGrpSpPr>
        <p:grpSpPr>
          <a:xfrm>
            <a:off x="392870" y="4686898"/>
            <a:ext cx="5748587" cy="931863"/>
            <a:chOff x="1954420" y="3947184"/>
            <a:chExt cx="5748587" cy="931863"/>
          </a:xfrm>
        </p:grpSpPr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7AECE82E-108C-6345-D855-5F554CCD85C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72180982"/>
                </p:ext>
              </p:extLst>
            </p:nvPr>
          </p:nvGraphicFramePr>
          <p:xfrm>
            <a:off x="1954420" y="3947184"/>
            <a:ext cx="2773363" cy="931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434960" imgH="482400" progId="Equation.DSMT4">
                    <p:embed/>
                  </p:oleObj>
                </mc:Choice>
                <mc:Fallback>
                  <p:oleObj name="Equation" r:id="rId5" imgW="1434960" imgH="482400" progId="Equation.DSMT4">
                    <p:embed/>
                    <p:pic>
                      <p:nvPicPr>
                        <p:cNvPr id="14" name="对象 13">
                          <a:extLst>
                            <a:ext uri="{FF2B5EF4-FFF2-40B4-BE49-F238E27FC236}">
                              <a16:creationId xmlns:a16="http://schemas.microsoft.com/office/drawing/2014/main" id="{91A35C33-A204-4304-80F4-FD677EF19B5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954420" y="3947184"/>
                          <a:ext cx="2773363" cy="9318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4AD443C-A0FC-F7AC-E151-021EC1F1D001}"/>
                </a:ext>
              </a:extLst>
            </p:cNvPr>
            <p:cNvSpPr/>
            <p:nvPr/>
          </p:nvSpPr>
          <p:spPr>
            <a:xfrm>
              <a:off x="4979184" y="4076686"/>
              <a:ext cx="2723823" cy="7289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相对于通过船舶重心的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纵轴的惯量（什曼斯基）</a:t>
              </a:r>
              <a:endParaRPr lang="zh-CN" altLang="en-US" b="1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90BBFAB-9C1E-9F1B-DD03-459ECE1C7708}"/>
              </a:ext>
            </a:extLst>
          </p:cNvPr>
          <p:cNvGrpSpPr/>
          <p:nvPr/>
        </p:nvGrpSpPr>
        <p:grpSpPr>
          <a:xfrm>
            <a:off x="354441" y="5611230"/>
            <a:ext cx="5787019" cy="455612"/>
            <a:chOff x="1922123" y="5008265"/>
            <a:chExt cx="5787019" cy="455612"/>
          </a:xfrm>
        </p:grpSpPr>
        <p:graphicFrame>
          <p:nvGraphicFramePr>
            <p:cNvPr id="9" name="对象 8">
              <a:extLst>
                <a:ext uri="{FF2B5EF4-FFF2-40B4-BE49-F238E27FC236}">
                  <a16:creationId xmlns:a16="http://schemas.microsoft.com/office/drawing/2014/main" id="{FCC557FD-3060-9EF9-1BD3-8473C332BF1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8916251"/>
                </p:ext>
              </p:extLst>
            </p:nvPr>
          </p:nvGraphicFramePr>
          <p:xfrm>
            <a:off x="1922123" y="5008265"/>
            <a:ext cx="4627563" cy="455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2450880" imgH="241200" progId="Equation.DSMT4">
                    <p:embed/>
                  </p:oleObj>
                </mc:Choice>
                <mc:Fallback>
                  <p:oleObj name="Equation" r:id="rId7" imgW="2450880" imgH="241200" progId="Equation.DSMT4">
                    <p:embed/>
                    <p:pic>
                      <p:nvPicPr>
                        <p:cNvPr id="21" name="对象 20">
                          <a:extLst>
                            <a:ext uri="{FF2B5EF4-FFF2-40B4-BE49-F238E27FC236}">
                              <a16:creationId xmlns:a16="http://schemas.microsoft.com/office/drawing/2014/main" id="{0CE26412-E8C8-4997-80B1-2228603A841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922123" y="5008265"/>
                          <a:ext cx="4627563" cy="4556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EA54B86-3C62-568D-B340-7932384D353A}"/>
                </a:ext>
              </a:extLst>
            </p:cNvPr>
            <p:cNvSpPr/>
            <p:nvPr/>
          </p:nvSpPr>
          <p:spPr>
            <a:xfrm>
              <a:off x="6601146" y="5032999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附加惯量</a:t>
              </a:r>
              <a:endParaRPr lang="zh-CN" altLang="en-US" b="1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EB89510-E14A-D51E-84A7-9E23459A5C98}"/>
              </a:ext>
            </a:extLst>
          </p:cNvPr>
          <p:cNvGrpSpPr/>
          <p:nvPr/>
        </p:nvGrpSpPr>
        <p:grpSpPr>
          <a:xfrm>
            <a:off x="450386" y="6201514"/>
            <a:ext cx="3374491" cy="455612"/>
            <a:chOff x="1954420" y="5869339"/>
            <a:chExt cx="3374491" cy="455612"/>
          </a:xfrm>
        </p:grpSpPr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9E24D994-4F47-7740-5550-83D228868D2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96967601"/>
                </p:ext>
              </p:extLst>
            </p:nvPr>
          </p:nvGraphicFramePr>
          <p:xfrm>
            <a:off x="1954420" y="5869339"/>
            <a:ext cx="582171" cy="455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291960" imgH="228600" progId="Equation.DSMT4">
                    <p:embed/>
                  </p:oleObj>
                </mc:Choice>
                <mc:Fallback>
                  <p:oleObj name="Equation" r:id="rId9" imgW="291960" imgH="228600" progId="Equation.DSMT4">
                    <p:embed/>
                    <p:pic>
                      <p:nvPicPr>
                        <p:cNvPr id="23" name="对象 22">
                          <a:extLst>
                            <a:ext uri="{FF2B5EF4-FFF2-40B4-BE49-F238E27FC236}">
                              <a16:creationId xmlns:a16="http://schemas.microsoft.com/office/drawing/2014/main" id="{6A11CE42-B24B-412B-B7C7-A73B6D1AEBC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954420" y="5869339"/>
                          <a:ext cx="582171" cy="4556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A66B9B8-89E3-F54E-2A5D-9A1EFC569F9B}"/>
                </a:ext>
              </a:extLst>
            </p:cNvPr>
            <p:cNvSpPr/>
            <p:nvPr/>
          </p:nvSpPr>
          <p:spPr>
            <a:xfrm>
              <a:off x="2605088" y="5887682"/>
              <a:ext cx="27238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单位横摇角速度阻尼力矩</a:t>
              </a:r>
              <a:endParaRPr lang="zh-CN" altLang="en-US" b="1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18699F7-ADBF-5F3A-8217-3F85BDC53461}"/>
              </a:ext>
            </a:extLst>
          </p:cNvPr>
          <p:cNvGrpSpPr/>
          <p:nvPr/>
        </p:nvGrpSpPr>
        <p:grpSpPr>
          <a:xfrm>
            <a:off x="1946549" y="4200177"/>
            <a:ext cx="1155935" cy="369332"/>
            <a:chOff x="2021307" y="6260629"/>
            <a:chExt cx="1155935" cy="369332"/>
          </a:xfrm>
        </p:grpSpPr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4C395360-C2CB-05D1-D0E2-AEFABA3FB3F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0971758"/>
                </p:ext>
              </p:extLst>
            </p:nvPr>
          </p:nvGraphicFramePr>
          <p:xfrm>
            <a:off x="2021307" y="6300075"/>
            <a:ext cx="278772" cy="2787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64880" imgH="164880" progId="Equation.DSMT4">
                    <p:embed/>
                  </p:oleObj>
                </mc:Choice>
                <mc:Fallback>
                  <p:oleObj name="Equation" r:id="rId11" imgW="164880" imgH="164880" progId="Equation.DSMT4">
                    <p:embed/>
                    <p:pic>
                      <p:nvPicPr>
                        <p:cNvPr id="25" name="对象 24">
                          <a:extLst>
                            <a:ext uri="{FF2B5EF4-FFF2-40B4-BE49-F238E27FC236}">
                              <a16:creationId xmlns:a16="http://schemas.microsoft.com/office/drawing/2014/main" id="{89CF7D8F-68B1-43F0-9FC1-725AA27276F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021307" y="6300075"/>
                          <a:ext cx="278772" cy="27877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C0487FE-3AF1-170B-7308-C8EF0066D908}"/>
                </a:ext>
              </a:extLst>
            </p:cNvPr>
            <p:cNvSpPr/>
            <p:nvPr/>
          </p:nvSpPr>
          <p:spPr>
            <a:xfrm>
              <a:off x="2300079" y="626062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排水量</a:t>
              </a:r>
              <a:endParaRPr lang="zh-CN" altLang="en-US" b="1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93D9138-7727-A8F7-EE27-057628FA8230}"/>
              </a:ext>
            </a:extLst>
          </p:cNvPr>
          <p:cNvGrpSpPr/>
          <p:nvPr/>
        </p:nvGrpSpPr>
        <p:grpSpPr>
          <a:xfrm>
            <a:off x="3484174" y="4185143"/>
            <a:ext cx="1348728" cy="384366"/>
            <a:chOff x="3790263" y="6245595"/>
            <a:chExt cx="1348728" cy="384366"/>
          </a:xfrm>
        </p:grpSpPr>
        <p:graphicFrame>
          <p:nvGraphicFramePr>
            <p:cNvPr id="18" name="对象 17">
              <a:extLst>
                <a:ext uri="{FF2B5EF4-FFF2-40B4-BE49-F238E27FC236}">
                  <a16:creationId xmlns:a16="http://schemas.microsoft.com/office/drawing/2014/main" id="{CFCB2437-6B3F-67E3-AD6A-9C4FE69953E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41893072"/>
                </p:ext>
              </p:extLst>
            </p:nvPr>
          </p:nvGraphicFramePr>
          <p:xfrm>
            <a:off x="3790263" y="6248961"/>
            <a:ext cx="269875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26720" imgH="177480" progId="Equation.DSMT4">
                    <p:embed/>
                  </p:oleObj>
                </mc:Choice>
                <mc:Fallback>
                  <p:oleObj name="Equation" r:id="rId13" imgW="126720" imgH="177480" progId="Equation.DSMT4">
                    <p:embed/>
                    <p:pic>
                      <p:nvPicPr>
                        <p:cNvPr id="27" name="对象 26">
                          <a:extLst>
                            <a:ext uri="{FF2B5EF4-FFF2-40B4-BE49-F238E27FC236}">
                              <a16:creationId xmlns:a16="http://schemas.microsoft.com/office/drawing/2014/main" id="{5673AA93-0369-420D-9EB0-53783743500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3790263" y="6248961"/>
                          <a:ext cx="269875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ECE6478-9621-3866-68C1-F7BD4E45F511}"/>
                </a:ext>
              </a:extLst>
            </p:cNvPr>
            <p:cNvSpPr/>
            <p:nvPr/>
          </p:nvSpPr>
          <p:spPr>
            <a:xfrm>
              <a:off x="4030995" y="6245595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横稳心高</a:t>
              </a:r>
              <a:endParaRPr lang="zh-CN" altLang="en-US" b="1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D9F4131-3A51-EC25-330F-D657BA77D7E0}"/>
              </a:ext>
            </a:extLst>
          </p:cNvPr>
          <p:cNvGrpSpPr/>
          <p:nvPr/>
        </p:nvGrpSpPr>
        <p:grpSpPr>
          <a:xfrm>
            <a:off x="4586800" y="3412674"/>
            <a:ext cx="1170712" cy="484500"/>
            <a:chOff x="1998663" y="3296837"/>
            <a:chExt cx="1170712" cy="484500"/>
          </a:xfrm>
        </p:grpSpPr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F6BA371E-B80C-BCEF-CC40-7BD9F9B4DAB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19302675"/>
                </p:ext>
              </p:extLst>
            </p:nvPr>
          </p:nvGraphicFramePr>
          <p:xfrm>
            <a:off x="1998663" y="3296837"/>
            <a:ext cx="301416" cy="484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26720" imgH="203040" progId="Equation.DSMT4">
                    <p:embed/>
                  </p:oleObj>
                </mc:Choice>
                <mc:Fallback>
                  <p:oleObj name="Equation" r:id="rId15" imgW="126720" imgH="203040" progId="Equation.DSMT4">
                    <p:embed/>
                    <p:pic>
                      <p:nvPicPr>
                        <p:cNvPr id="29" name="对象 28">
                          <a:extLst>
                            <a:ext uri="{FF2B5EF4-FFF2-40B4-BE49-F238E27FC236}">
                              <a16:creationId xmlns:a16="http://schemas.microsoft.com/office/drawing/2014/main" id="{A370AF09-55CD-4128-A4C4-40D2E688DD7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998663" y="3296837"/>
                          <a:ext cx="301416" cy="484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2D6FAF4-807E-1843-6DD7-BBA93E9367F8}"/>
                </a:ext>
              </a:extLst>
            </p:cNvPr>
            <p:cNvSpPr/>
            <p:nvPr/>
          </p:nvSpPr>
          <p:spPr>
            <a:xfrm>
              <a:off x="2292212" y="3348555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横摇角</a:t>
              </a:r>
              <a:endParaRPr lang="zh-CN" altLang="en-US" b="1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8C28AE5-8FF9-630A-84B9-7F971B968330}"/>
              </a:ext>
            </a:extLst>
          </p:cNvPr>
          <p:cNvGrpSpPr/>
          <p:nvPr/>
        </p:nvGrpSpPr>
        <p:grpSpPr>
          <a:xfrm>
            <a:off x="1538562" y="3412674"/>
            <a:ext cx="1254328" cy="527050"/>
            <a:chOff x="4017553" y="3302770"/>
            <a:chExt cx="1254328" cy="527050"/>
          </a:xfrm>
        </p:grpSpPr>
        <p:graphicFrame>
          <p:nvGraphicFramePr>
            <p:cNvPr id="25" name="对象 24">
              <a:extLst>
                <a:ext uri="{FF2B5EF4-FFF2-40B4-BE49-F238E27FC236}">
                  <a16:creationId xmlns:a16="http://schemas.microsoft.com/office/drawing/2014/main" id="{8DE32331-09EF-EEED-62E2-4022CD3EBF7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12349776"/>
                </p:ext>
              </p:extLst>
            </p:nvPr>
          </p:nvGraphicFramePr>
          <p:xfrm>
            <a:off x="4017553" y="3302770"/>
            <a:ext cx="407987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177480" imgH="228600" progId="Equation.DSMT4">
                    <p:embed/>
                  </p:oleObj>
                </mc:Choice>
                <mc:Fallback>
                  <p:oleObj name="Equation" r:id="rId17" imgW="177480" imgH="228600" progId="Equation.DSMT4">
                    <p:embed/>
                    <p:pic>
                      <p:nvPicPr>
                        <p:cNvPr id="31" name="对象 30">
                          <a:extLst>
                            <a:ext uri="{FF2B5EF4-FFF2-40B4-BE49-F238E27FC236}">
                              <a16:creationId xmlns:a16="http://schemas.microsoft.com/office/drawing/2014/main" id="{A3A43BDE-F64B-46A5-871A-6468210F945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4017553" y="3302770"/>
                          <a:ext cx="407987" cy="527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0D30EA7-0CB0-17AD-C4E9-E0B3859E7E12}"/>
                </a:ext>
              </a:extLst>
            </p:cNvPr>
            <p:cNvSpPr/>
            <p:nvPr/>
          </p:nvSpPr>
          <p:spPr>
            <a:xfrm>
              <a:off x="4394718" y="3358655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波倾角</a:t>
              </a:r>
              <a:endParaRPr lang="zh-CN" altLang="en-US" b="1" dirty="0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3AB5E1F0-446B-A10A-BF1B-500309F52CCC}"/>
              </a:ext>
            </a:extLst>
          </p:cNvPr>
          <p:cNvSpPr txBox="1"/>
          <p:nvPr/>
        </p:nvSpPr>
        <p:spPr>
          <a:xfrm>
            <a:off x="-262043" y="2253610"/>
            <a:ext cx="7886223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依照</a:t>
            </a:r>
            <a:r>
              <a:rPr lang="en-US" altLang="zh-CN" sz="20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Conolly</a:t>
            </a:r>
            <a:r>
              <a:rPr lang="zh-CN" altLang="en-US" sz="20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理论，</a:t>
            </a:r>
            <a:r>
              <a:rPr lang="zh-CN" altLang="en-US" sz="2000" b="1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忽略波倾角速度和角加速度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AC3910-6CA6-C289-66A2-98C3F1B0B34C}"/>
              </a:ext>
            </a:extLst>
          </p:cNvPr>
          <p:cNvSpPr/>
          <p:nvPr/>
        </p:nvSpPr>
        <p:spPr>
          <a:xfrm>
            <a:off x="128017" y="2111829"/>
            <a:ext cx="6140765" cy="4626428"/>
          </a:xfrm>
          <a:prstGeom prst="rect">
            <a:avLst/>
          </a:prstGeom>
          <a:noFill/>
          <a:ln w="19050">
            <a:solidFill>
              <a:srgbClr val="005BAC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4404F2B-F604-EA68-AD3C-25B467142D82}"/>
              </a:ext>
            </a:extLst>
          </p:cNvPr>
          <p:cNvSpPr/>
          <p:nvPr/>
        </p:nvSpPr>
        <p:spPr>
          <a:xfrm>
            <a:off x="6425669" y="1709061"/>
            <a:ext cx="5638314" cy="5029196"/>
          </a:xfrm>
          <a:prstGeom prst="rect">
            <a:avLst/>
          </a:prstGeom>
          <a:noFill/>
          <a:ln w="19050">
            <a:solidFill>
              <a:srgbClr val="005BAC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3E94E44-3E9A-63C7-C50D-1EC7EBA2DFF4}"/>
              </a:ext>
            </a:extLst>
          </p:cNvPr>
          <p:cNvSpPr txBox="1"/>
          <p:nvPr/>
        </p:nvSpPr>
        <p:spPr>
          <a:xfrm>
            <a:off x="1707056" y="1846983"/>
            <a:ext cx="2982686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5BAC"/>
                </a:solidFill>
              </a:rPr>
              <a:t>线性横摇模型</a:t>
            </a:r>
            <a:endParaRPr lang="zh-CN" altLang="en-US" sz="2400" dirty="0">
              <a:solidFill>
                <a:srgbClr val="005BAC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BF63A1E-31A8-395D-82D6-6948ED242F8D}"/>
              </a:ext>
            </a:extLst>
          </p:cNvPr>
          <p:cNvSpPr txBox="1"/>
          <p:nvPr/>
        </p:nvSpPr>
        <p:spPr>
          <a:xfrm>
            <a:off x="7753484" y="1465375"/>
            <a:ext cx="2982686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5BAC"/>
                </a:solidFill>
              </a:rPr>
              <a:t>二阶线性横摇系统</a:t>
            </a:r>
            <a:endParaRPr lang="zh-CN" altLang="en-US" sz="2400" dirty="0">
              <a:solidFill>
                <a:srgbClr val="005BAC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3E02C32-3F58-3369-0E90-9BE8C1F37163}"/>
              </a:ext>
            </a:extLst>
          </p:cNvPr>
          <p:cNvSpPr txBox="1"/>
          <p:nvPr/>
        </p:nvSpPr>
        <p:spPr>
          <a:xfrm>
            <a:off x="5924592" y="1959301"/>
            <a:ext cx="6640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p"/>
            </a:pPr>
            <a:r>
              <a:rPr lang="zh-CN" altLang="en-US" sz="2000" b="1" dirty="0"/>
              <a:t>记初始条件为</a:t>
            </a:r>
            <a:r>
              <a:rPr lang="en-US" altLang="zh-CN" sz="2000" b="1" dirty="0"/>
              <a:t>0</a:t>
            </a:r>
            <a:r>
              <a:rPr lang="zh-CN" altLang="en-US" sz="2000" b="1" dirty="0"/>
              <a:t>，做</a:t>
            </a:r>
            <a:r>
              <a:rPr lang="zh-CN" altLang="en-US" sz="2000" b="1" dirty="0">
                <a:solidFill>
                  <a:srgbClr val="C00000"/>
                </a:solidFill>
              </a:rPr>
              <a:t>拉式变换</a:t>
            </a:r>
            <a:r>
              <a:rPr lang="zh-CN" altLang="en-US" sz="2000" b="1" dirty="0"/>
              <a:t>，得到传递函数：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332ED63-8C72-D302-25E4-2B3180A61BA0}"/>
              </a:ext>
            </a:extLst>
          </p:cNvPr>
          <p:cNvSpPr txBox="1"/>
          <p:nvPr/>
        </p:nvSpPr>
        <p:spPr>
          <a:xfrm>
            <a:off x="366820" y="3470549"/>
            <a:ext cx="124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输入</a:t>
            </a:r>
            <a:r>
              <a:rPr lang="zh-CN" altLang="en-US" b="1" dirty="0">
                <a:solidFill>
                  <a:srgbClr val="C00000"/>
                </a:solidFill>
              </a:rPr>
              <a:t>变量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DE3286D-717E-081C-9BAC-DC626F0B871F}"/>
              </a:ext>
            </a:extLst>
          </p:cNvPr>
          <p:cNvSpPr/>
          <p:nvPr/>
        </p:nvSpPr>
        <p:spPr>
          <a:xfrm>
            <a:off x="308140" y="3401099"/>
            <a:ext cx="5787859" cy="534469"/>
          </a:xfrm>
          <a:prstGeom prst="rect">
            <a:avLst/>
          </a:prstGeom>
          <a:noFill/>
          <a:ln w="19050">
            <a:solidFill>
              <a:srgbClr val="005BAC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97A2CB6-E26B-FA8D-FEC3-5B617B5B2DCD}"/>
              </a:ext>
            </a:extLst>
          </p:cNvPr>
          <p:cNvSpPr txBox="1"/>
          <p:nvPr/>
        </p:nvSpPr>
        <p:spPr>
          <a:xfrm>
            <a:off x="3469818" y="3470549"/>
            <a:ext cx="124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输出</a:t>
            </a:r>
            <a:r>
              <a:rPr lang="zh-CN" altLang="en-US" b="1" dirty="0">
                <a:solidFill>
                  <a:srgbClr val="C00000"/>
                </a:solidFill>
              </a:rPr>
              <a:t>变量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C742116-7861-AA81-B500-BBAF09018A5C}"/>
              </a:ext>
            </a:extLst>
          </p:cNvPr>
          <p:cNvSpPr txBox="1"/>
          <p:nvPr/>
        </p:nvSpPr>
        <p:spPr>
          <a:xfrm>
            <a:off x="366820" y="4200518"/>
            <a:ext cx="124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船只</a:t>
            </a:r>
            <a:r>
              <a:rPr lang="zh-CN" altLang="en-US" b="1" dirty="0">
                <a:solidFill>
                  <a:srgbClr val="C00000"/>
                </a:solidFill>
              </a:rPr>
              <a:t>常量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7175DAF-9C36-F239-6960-D41DA7706610}"/>
              </a:ext>
            </a:extLst>
          </p:cNvPr>
          <p:cNvSpPr/>
          <p:nvPr/>
        </p:nvSpPr>
        <p:spPr>
          <a:xfrm>
            <a:off x="302718" y="4129661"/>
            <a:ext cx="5793282" cy="2528978"/>
          </a:xfrm>
          <a:prstGeom prst="rect">
            <a:avLst/>
          </a:prstGeom>
          <a:noFill/>
          <a:ln w="19050">
            <a:solidFill>
              <a:srgbClr val="005BAC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16B195CE-5C34-8CF1-0487-B957E6EE9E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666808"/>
              </p:ext>
            </p:extLst>
          </p:nvPr>
        </p:nvGraphicFramePr>
        <p:xfrm>
          <a:off x="7340227" y="2362929"/>
          <a:ext cx="3725576" cy="873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030191" imgH="475577" progId="Equation.DSMT4">
                  <p:embed/>
                </p:oleObj>
              </mc:Choice>
              <mc:Fallback>
                <p:oleObj name="Equation" r:id="rId19" imgW="2030191" imgH="47557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340227" y="2362929"/>
                        <a:ext cx="3725576" cy="873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图形 57">
            <a:extLst>
              <a:ext uri="{FF2B5EF4-FFF2-40B4-BE49-F238E27FC236}">
                <a16:creationId xmlns:a16="http://schemas.microsoft.com/office/drawing/2014/main" id="{FBE76C62-CE37-DB28-9914-FC6176E6E5D7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4866" r="7567"/>
          <a:stretch/>
        </p:blipFill>
        <p:spPr>
          <a:xfrm>
            <a:off x="6435531" y="3667753"/>
            <a:ext cx="3706612" cy="3048324"/>
          </a:xfrm>
          <a:prstGeom prst="rect">
            <a:avLst/>
          </a:prstGeom>
        </p:spPr>
      </p:pic>
      <p:sp>
        <p:nvSpPr>
          <p:cNvPr id="63" name="文本框 62">
            <a:extLst>
              <a:ext uri="{FF2B5EF4-FFF2-40B4-BE49-F238E27FC236}">
                <a16:creationId xmlns:a16="http://schemas.microsoft.com/office/drawing/2014/main" id="{5FA1A760-49EE-0AC7-A7C6-0E8707101A5A}"/>
              </a:ext>
            </a:extLst>
          </p:cNvPr>
          <p:cNvSpPr txBox="1"/>
          <p:nvPr/>
        </p:nvSpPr>
        <p:spPr>
          <a:xfrm>
            <a:off x="10101310" y="4239623"/>
            <a:ext cx="1979271" cy="222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固定频率</a:t>
            </a:r>
            <a:r>
              <a:rPr lang="zh-CN" altLang="en-US" b="1" dirty="0"/>
              <a:t>附近</a:t>
            </a:r>
            <a:endParaRPr lang="en-US" altLang="zh-CN" b="1" dirty="0"/>
          </a:p>
          <a:p>
            <a:pPr algn="ctr">
              <a:lnSpc>
                <a:spcPct val="200000"/>
              </a:lnSpc>
            </a:pPr>
            <a:r>
              <a:rPr lang="zh-CN" altLang="en-US" b="1" dirty="0"/>
              <a:t>波浪做功</a:t>
            </a:r>
            <a:r>
              <a:rPr lang="zh-CN" altLang="en-US" b="1" dirty="0">
                <a:solidFill>
                  <a:srgbClr val="C00000"/>
                </a:solidFill>
              </a:rPr>
              <a:t>最多</a:t>
            </a:r>
            <a:endParaRPr lang="en-US" altLang="zh-CN" b="1" dirty="0">
              <a:solidFill>
                <a:srgbClr val="C00000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zh-CN" altLang="en-US" b="1" dirty="0"/>
              <a:t>船舶横摇</a:t>
            </a:r>
            <a:r>
              <a:rPr lang="zh-CN" altLang="en-US" b="1" dirty="0">
                <a:solidFill>
                  <a:srgbClr val="C00000"/>
                </a:solidFill>
              </a:rPr>
              <a:t>最大</a:t>
            </a:r>
            <a:endParaRPr lang="en-US" altLang="zh-CN" b="1" dirty="0">
              <a:solidFill>
                <a:srgbClr val="C00000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zh-CN" altLang="en-US" b="1" dirty="0"/>
              <a:t>进行“谐摇”</a:t>
            </a:r>
            <a:endParaRPr lang="en-US" altLang="zh-CN" b="1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56F2979-E29B-2699-1609-8BDEBE8CD0C6}"/>
              </a:ext>
            </a:extLst>
          </p:cNvPr>
          <p:cNvSpPr txBox="1"/>
          <p:nvPr/>
        </p:nvSpPr>
        <p:spPr>
          <a:xfrm>
            <a:off x="10248829" y="3848587"/>
            <a:ext cx="1684232" cy="400110"/>
          </a:xfrm>
          <a:prstGeom prst="rect">
            <a:avLst/>
          </a:prstGeom>
          <a:solidFill>
            <a:srgbClr val="005B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结果分析</a:t>
            </a:r>
          </a:p>
        </p:txBody>
      </p:sp>
      <p:sp>
        <p:nvSpPr>
          <p:cNvPr id="30" name="标题 4">
            <a:extLst>
              <a:ext uri="{FF2B5EF4-FFF2-40B4-BE49-F238E27FC236}">
                <a16:creationId xmlns:a16="http://schemas.microsoft.com/office/drawing/2014/main" id="{4444C084-60BF-B804-244F-2940197B3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75" y="365125"/>
            <a:ext cx="10385425" cy="560388"/>
          </a:xfrm>
        </p:spPr>
        <p:txBody>
          <a:bodyPr/>
          <a:lstStyle/>
          <a:p>
            <a:r>
              <a:rPr lang="en-US" altLang="zh-CN" sz="3600" dirty="0">
                <a:solidFill>
                  <a:srgbClr val="01519A"/>
                </a:solidFill>
              </a:rPr>
              <a:t>3.2 </a:t>
            </a:r>
            <a:r>
              <a:rPr lang="zh-CN" altLang="en-US" sz="3600" dirty="0">
                <a:solidFill>
                  <a:srgbClr val="01519A"/>
                </a:solidFill>
              </a:rPr>
              <a:t>海上船舶运动建模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807902C5-DB09-73E6-3796-10D18CBAF4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3233411"/>
              </p:ext>
            </p:extLst>
          </p:nvPr>
        </p:nvGraphicFramePr>
        <p:xfrm>
          <a:off x="6584441" y="3328207"/>
          <a:ext cx="2210110" cy="442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523686" imgH="304887" progId="Equation.DSMT4">
                  <p:embed/>
                </p:oleObj>
              </mc:Choice>
              <mc:Fallback>
                <p:oleObj name="Equation" r:id="rId23" imgW="1523686" imgH="30488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584441" y="3328207"/>
                        <a:ext cx="2210110" cy="442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文本框 32">
            <a:extLst>
              <a:ext uri="{FF2B5EF4-FFF2-40B4-BE49-F238E27FC236}">
                <a16:creationId xmlns:a16="http://schemas.microsoft.com/office/drawing/2014/main" id="{C93D22DC-67ED-8C1A-5F5C-110DD4B783C1}"/>
              </a:ext>
            </a:extLst>
          </p:cNvPr>
          <p:cNvSpPr txBox="1"/>
          <p:nvPr/>
        </p:nvSpPr>
        <p:spPr>
          <a:xfrm>
            <a:off x="8841121" y="3364552"/>
            <a:ext cx="1141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固定频率</a:t>
            </a:r>
            <a:endParaRPr lang="zh-CN" altLang="en-US" b="1" dirty="0"/>
          </a:p>
        </p:txBody>
      </p:sp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6FC8EAF4-A534-CE5D-9DCD-C52E971D1A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772021"/>
              </p:ext>
            </p:extLst>
          </p:nvPr>
        </p:nvGraphicFramePr>
        <p:xfrm>
          <a:off x="10390346" y="3337402"/>
          <a:ext cx="282422" cy="423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52261" imgH="228576" progId="Equation.DSMT4">
                  <p:embed/>
                </p:oleObj>
              </mc:Choice>
              <mc:Fallback>
                <p:oleObj name="Equation" r:id="rId25" imgW="152261" imgH="22857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0390346" y="3337402"/>
                        <a:ext cx="282422" cy="4236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文本框 36">
            <a:extLst>
              <a:ext uri="{FF2B5EF4-FFF2-40B4-BE49-F238E27FC236}">
                <a16:creationId xmlns:a16="http://schemas.microsoft.com/office/drawing/2014/main" id="{C0E459F4-020F-1C65-CE62-E27FA8AD1149}"/>
              </a:ext>
            </a:extLst>
          </p:cNvPr>
          <p:cNvSpPr txBox="1"/>
          <p:nvPr/>
        </p:nvSpPr>
        <p:spPr>
          <a:xfrm>
            <a:off x="10677636" y="3364552"/>
            <a:ext cx="1141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横摇阻尼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7130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5F6FE-6570-E2A3-FEAC-C344A67FA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59E25943-96EF-08AD-2C22-2DE04F4EA626}"/>
              </a:ext>
            </a:extLst>
          </p:cNvPr>
          <p:cNvSpPr/>
          <p:nvPr/>
        </p:nvSpPr>
        <p:spPr>
          <a:xfrm>
            <a:off x="128016" y="4461067"/>
            <a:ext cx="9259051" cy="2201710"/>
          </a:xfrm>
          <a:prstGeom prst="rect">
            <a:avLst/>
          </a:prstGeom>
          <a:noFill/>
          <a:ln w="19050">
            <a:solidFill>
              <a:srgbClr val="005BAC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B25D881-E43B-85B1-0808-A3934088B02C}"/>
              </a:ext>
            </a:extLst>
          </p:cNvPr>
          <p:cNvSpPr/>
          <p:nvPr/>
        </p:nvSpPr>
        <p:spPr>
          <a:xfrm>
            <a:off x="128016" y="2025571"/>
            <a:ext cx="9259051" cy="2201710"/>
          </a:xfrm>
          <a:prstGeom prst="rect">
            <a:avLst/>
          </a:prstGeom>
          <a:noFill/>
          <a:ln w="19050">
            <a:solidFill>
              <a:srgbClr val="005BAC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37AAB64-3BA2-19D4-98D7-4E0BC5D8E6D3}"/>
              </a:ext>
            </a:extLst>
          </p:cNvPr>
          <p:cNvSpPr txBox="1"/>
          <p:nvPr/>
        </p:nvSpPr>
        <p:spPr>
          <a:xfrm>
            <a:off x="-200" y="1155704"/>
            <a:ext cx="8035814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40000"/>
              </a:lnSpc>
              <a:buFont typeface="微软雅黑" panose="020B0503020204020204" pitchFamily="34" charset="-122"/>
              <a:buChar char="－"/>
            </a:pP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3.2.2 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单次实验分析：运动 </a:t>
            </a: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静止船只横摇角</a:t>
            </a:r>
            <a:endParaRPr lang="en-US" altLang="zh-CN" sz="2400" b="1" dirty="0">
              <a:solidFill>
                <a:srgbClr val="005BA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1D5CEB3-758F-D738-E565-B299E9B8A0C8}"/>
              </a:ext>
            </a:extLst>
          </p:cNvPr>
          <p:cNvSpPr/>
          <p:nvPr/>
        </p:nvSpPr>
        <p:spPr>
          <a:xfrm>
            <a:off x="9514166" y="2254618"/>
            <a:ext cx="2812872" cy="2115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海面长度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100m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时长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100s (0.05s)</a:t>
            </a:r>
          </a:p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风速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3/5/7/9 (m/s)</a:t>
            </a:r>
          </a:p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风向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0°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，航向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65D799A-619D-D29F-9211-94330D650A44}"/>
              </a:ext>
            </a:extLst>
          </p:cNvPr>
          <p:cNvSpPr txBox="1"/>
          <p:nvPr/>
        </p:nvSpPr>
        <p:spPr>
          <a:xfrm>
            <a:off x="9718055" y="1851301"/>
            <a:ext cx="2197296" cy="400110"/>
          </a:xfrm>
          <a:prstGeom prst="rect">
            <a:avLst/>
          </a:prstGeom>
          <a:solidFill>
            <a:srgbClr val="005B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参数设置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1695D26-A8AC-8A24-228E-3C334172F654}"/>
              </a:ext>
            </a:extLst>
          </p:cNvPr>
          <p:cNvSpPr/>
          <p:nvPr/>
        </p:nvSpPr>
        <p:spPr>
          <a:xfrm>
            <a:off x="9514165" y="5051640"/>
            <a:ext cx="2677835" cy="1069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横摇角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随波倾角增大</a:t>
            </a:r>
            <a:endParaRPr lang="en-US" altLang="zh-CN" sz="20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船舶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横摇角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更大</a:t>
            </a:r>
            <a:endParaRPr lang="en-US" altLang="zh-CN" sz="20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FEA70BF-10EA-C851-C6A1-2BC5C6E79327}"/>
              </a:ext>
            </a:extLst>
          </p:cNvPr>
          <p:cNvSpPr txBox="1"/>
          <p:nvPr/>
        </p:nvSpPr>
        <p:spPr>
          <a:xfrm>
            <a:off x="9718055" y="4648323"/>
            <a:ext cx="2197296" cy="400110"/>
          </a:xfrm>
          <a:prstGeom prst="rect">
            <a:avLst/>
          </a:prstGeom>
          <a:solidFill>
            <a:srgbClr val="005B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结果分析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4D6531A-9786-62D0-3175-3691D1D75A4D}"/>
              </a:ext>
            </a:extLst>
          </p:cNvPr>
          <p:cNvSpPr txBox="1"/>
          <p:nvPr/>
        </p:nvSpPr>
        <p:spPr>
          <a:xfrm>
            <a:off x="3197899" y="1842424"/>
            <a:ext cx="304327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5BAC"/>
                </a:solidFill>
              </a:rPr>
              <a:t>船舶航行速度 </a:t>
            </a:r>
            <a:r>
              <a:rPr lang="en-US" altLang="zh-CN" sz="2000" b="1" dirty="0">
                <a:solidFill>
                  <a:srgbClr val="005BAC"/>
                </a:solidFill>
              </a:rPr>
              <a:t>0 m/s</a:t>
            </a:r>
            <a:endParaRPr lang="zh-CN" altLang="en-US" sz="2000" dirty="0">
              <a:solidFill>
                <a:srgbClr val="005BAC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713DC42-C3AA-DEAA-FD76-B43E83A3E3F4}"/>
              </a:ext>
            </a:extLst>
          </p:cNvPr>
          <p:cNvSpPr txBox="1"/>
          <p:nvPr/>
        </p:nvSpPr>
        <p:spPr>
          <a:xfrm>
            <a:off x="3267493" y="4272754"/>
            <a:ext cx="290409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5BAC"/>
                </a:solidFill>
              </a:rPr>
              <a:t>船舶航行速度 </a:t>
            </a:r>
            <a:r>
              <a:rPr lang="en-US" altLang="zh-CN" sz="2000" b="1" dirty="0">
                <a:solidFill>
                  <a:srgbClr val="005BAC"/>
                </a:solidFill>
              </a:rPr>
              <a:t>1m/s</a:t>
            </a:r>
            <a:endParaRPr lang="zh-CN" altLang="en-US" sz="2000" dirty="0">
              <a:solidFill>
                <a:srgbClr val="005BAC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92B31D5E-0FBC-6AD8-B0B5-F2C339EB9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75" y="365125"/>
            <a:ext cx="10385425" cy="560388"/>
          </a:xfrm>
        </p:spPr>
        <p:txBody>
          <a:bodyPr/>
          <a:lstStyle/>
          <a:p>
            <a:r>
              <a:rPr lang="en-US" altLang="zh-CN" sz="3600" dirty="0">
                <a:solidFill>
                  <a:srgbClr val="01519A"/>
                </a:solidFill>
              </a:rPr>
              <a:t>3.2 </a:t>
            </a:r>
            <a:r>
              <a:rPr lang="zh-CN" altLang="en-US" sz="3600" dirty="0">
                <a:solidFill>
                  <a:srgbClr val="01519A"/>
                </a:solidFill>
              </a:rPr>
              <a:t>海上船舶运动建模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2F30A4-0344-2894-1331-010DA9EC75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7" y="2293534"/>
            <a:ext cx="2487150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9BEF9D3-1167-1FCF-6CFE-B5E4D226BC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056" y="2293534"/>
            <a:ext cx="2487150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6FF8BD8-4C6D-734A-1655-9703328C13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115" y="2293534"/>
            <a:ext cx="2492331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01E34DD-C506-D7CB-EF1F-C08EEA8A77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356" y="2293534"/>
            <a:ext cx="2487150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3FDC2E-3571-3AE1-3365-80876DE0C6C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7" y="4749927"/>
            <a:ext cx="2487150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1FC05D-A78A-C23A-CB89-4B54E117B7A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783" y="4749927"/>
            <a:ext cx="2487150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C629D6F-3DA8-9D12-2826-12724197967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569" y="4749927"/>
            <a:ext cx="2487150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0FFBADE-B511-8D3B-6B16-CF3EA3C850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356" y="4749927"/>
            <a:ext cx="2487150" cy="18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200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5F6FE-6570-E2A3-FEAC-C344A67FA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FB25D881-E43B-85B1-0808-A3934088B02C}"/>
              </a:ext>
            </a:extLst>
          </p:cNvPr>
          <p:cNvSpPr/>
          <p:nvPr/>
        </p:nvSpPr>
        <p:spPr>
          <a:xfrm>
            <a:off x="128016" y="2025570"/>
            <a:ext cx="9259051" cy="4353459"/>
          </a:xfrm>
          <a:prstGeom prst="rect">
            <a:avLst/>
          </a:prstGeom>
          <a:noFill/>
          <a:ln w="19050">
            <a:solidFill>
              <a:srgbClr val="005BAC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37AAB64-3BA2-19D4-98D7-4E0BC5D8E6D3}"/>
              </a:ext>
            </a:extLst>
          </p:cNvPr>
          <p:cNvSpPr txBox="1"/>
          <p:nvPr/>
        </p:nvSpPr>
        <p:spPr>
          <a:xfrm>
            <a:off x="-200" y="1155704"/>
            <a:ext cx="8035814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40000"/>
              </a:lnSpc>
              <a:buFont typeface="微软雅黑" panose="020B0503020204020204" pitchFamily="34" charset="-122"/>
              <a:buChar char="－"/>
            </a:pP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3.2.2 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单次实验分析：运动 </a:t>
            </a: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静止船只横摇角</a:t>
            </a:r>
            <a:endParaRPr lang="en-US" altLang="zh-CN" sz="2400" b="1" dirty="0">
              <a:solidFill>
                <a:srgbClr val="005BA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1D5CEB3-758F-D738-E565-B299E9B8A0C8}"/>
              </a:ext>
            </a:extLst>
          </p:cNvPr>
          <p:cNvSpPr/>
          <p:nvPr/>
        </p:nvSpPr>
        <p:spPr>
          <a:xfrm>
            <a:off x="9514166" y="2254618"/>
            <a:ext cx="2812872" cy="2115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海面长度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100m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时长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100s (0.05s)</a:t>
            </a:r>
          </a:p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风速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3/5/7/9 (m/s)</a:t>
            </a:r>
          </a:p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风向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0°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，航向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65D799A-619D-D29F-9211-94330D650A44}"/>
              </a:ext>
            </a:extLst>
          </p:cNvPr>
          <p:cNvSpPr txBox="1"/>
          <p:nvPr/>
        </p:nvSpPr>
        <p:spPr>
          <a:xfrm>
            <a:off x="9718055" y="1851301"/>
            <a:ext cx="2197296" cy="400110"/>
          </a:xfrm>
          <a:prstGeom prst="rect">
            <a:avLst/>
          </a:prstGeom>
          <a:solidFill>
            <a:srgbClr val="005B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参数设置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1695D26-A8AC-8A24-228E-3C334172F654}"/>
              </a:ext>
            </a:extLst>
          </p:cNvPr>
          <p:cNvSpPr/>
          <p:nvPr/>
        </p:nvSpPr>
        <p:spPr>
          <a:xfrm>
            <a:off x="9514165" y="5051640"/>
            <a:ext cx="2677835" cy="1069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横摇角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随波倾角增大</a:t>
            </a:r>
            <a:endParaRPr lang="en-US" altLang="zh-CN" sz="20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船舶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横摇角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更大</a:t>
            </a:r>
            <a:endParaRPr lang="en-US" altLang="zh-CN" sz="20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FEA70BF-10EA-C851-C6A1-2BC5C6E79327}"/>
              </a:ext>
            </a:extLst>
          </p:cNvPr>
          <p:cNvSpPr txBox="1"/>
          <p:nvPr/>
        </p:nvSpPr>
        <p:spPr>
          <a:xfrm>
            <a:off x="9718055" y="4648323"/>
            <a:ext cx="2197296" cy="400110"/>
          </a:xfrm>
          <a:prstGeom prst="rect">
            <a:avLst/>
          </a:prstGeom>
          <a:solidFill>
            <a:srgbClr val="005B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结果分析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4D6531A-9786-62D0-3175-3691D1D75A4D}"/>
              </a:ext>
            </a:extLst>
          </p:cNvPr>
          <p:cNvSpPr txBox="1"/>
          <p:nvPr/>
        </p:nvSpPr>
        <p:spPr>
          <a:xfrm>
            <a:off x="3832934" y="1842424"/>
            <a:ext cx="177321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5BAC"/>
                </a:solidFill>
              </a:rPr>
              <a:t>横向风速比较</a:t>
            </a:r>
            <a:endParaRPr lang="zh-CN" altLang="en-US" sz="2000" dirty="0">
              <a:solidFill>
                <a:srgbClr val="005BAC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92B31D5E-0FBC-6AD8-B0B5-F2C339EB9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75" y="365125"/>
            <a:ext cx="10385425" cy="560388"/>
          </a:xfrm>
        </p:spPr>
        <p:txBody>
          <a:bodyPr/>
          <a:lstStyle/>
          <a:p>
            <a:r>
              <a:rPr lang="en-US" altLang="zh-CN" sz="3600" dirty="0">
                <a:solidFill>
                  <a:srgbClr val="01519A"/>
                </a:solidFill>
              </a:rPr>
              <a:t>3.2 </a:t>
            </a:r>
            <a:r>
              <a:rPr lang="zh-CN" altLang="en-US" sz="3600" dirty="0">
                <a:solidFill>
                  <a:srgbClr val="01519A"/>
                </a:solidFill>
              </a:rPr>
              <a:t>海上船舶运动建模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1420A9-22D1-D0EB-CAC6-06B6456889AF}"/>
              </a:ext>
            </a:extLst>
          </p:cNvPr>
          <p:cNvSpPr txBox="1"/>
          <p:nvPr/>
        </p:nvSpPr>
        <p:spPr>
          <a:xfrm>
            <a:off x="1672372" y="592546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风速</a:t>
            </a:r>
            <a:r>
              <a:rPr lang="en-US" altLang="zh-CN" b="1" dirty="0"/>
              <a:t>3m/s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9EFA20-613F-ABCF-9045-DA9244DB0E55}"/>
              </a:ext>
            </a:extLst>
          </p:cNvPr>
          <p:cNvSpPr txBox="1"/>
          <p:nvPr/>
        </p:nvSpPr>
        <p:spPr>
          <a:xfrm>
            <a:off x="6407523" y="593598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风速</a:t>
            </a:r>
            <a:r>
              <a:rPr lang="en-US" altLang="zh-CN" b="1" dirty="0"/>
              <a:t>9m/s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C59165-7675-C362-6788-3BF1C87A35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7" y="2293534"/>
            <a:ext cx="4735151" cy="35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69AD58-F6C4-D350-00F0-6B66CF43A8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48" y="2293534"/>
            <a:ext cx="4735151" cy="356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125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5F6FE-6570-E2A3-FEAC-C344A67FA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FB25D881-E43B-85B1-0808-A3934088B02C}"/>
              </a:ext>
            </a:extLst>
          </p:cNvPr>
          <p:cNvSpPr/>
          <p:nvPr/>
        </p:nvSpPr>
        <p:spPr>
          <a:xfrm>
            <a:off x="128016" y="2025570"/>
            <a:ext cx="9259051" cy="4353459"/>
          </a:xfrm>
          <a:prstGeom prst="rect">
            <a:avLst/>
          </a:prstGeom>
          <a:noFill/>
          <a:ln w="19050">
            <a:solidFill>
              <a:srgbClr val="005BAC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37AAB64-3BA2-19D4-98D7-4E0BC5D8E6D3}"/>
              </a:ext>
            </a:extLst>
          </p:cNvPr>
          <p:cNvSpPr txBox="1"/>
          <p:nvPr/>
        </p:nvSpPr>
        <p:spPr>
          <a:xfrm>
            <a:off x="-200" y="1155704"/>
            <a:ext cx="8035814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40000"/>
              </a:lnSpc>
              <a:buFont typeface="微软雅黑" panose="020B0503020204020204" pitchFamily="34" charset="-122"/>
              <a:buChar char="－"/>
            </a:pP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3.2.2 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单次实验分析：运动 </a:t>
            </a: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静止船只横摇角</a:t>
            </a:r>
            <a:endParaRPr lang="en-US" altLang="zh-CN" sz="2400" b="1" dirty="0">
              <a:solidFill>
                <a:srgbClr val="005BA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1D5CEB3-758F-D738-E565-B299E9B8A0C8}"/>
              </a:ext>
            </a:extLst>
          </p:cNvPr>
          <p:cNvSpPr/>
          <p:nvPr/>
        </p:nvSpPr>
        <p:spPr>
          <a:xfrm>
            <a:off x="9514166" y="2254618"/>
            <a:ext cx="2812872" cy="2115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海面长度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100m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时长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100s (0.05s)</a:t>
            </a:r>
          </a:p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风速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3/5/7/9 (m/s)</a:t>
            </a:r>
          </a:p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风向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0°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，航向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65D799A-619D-D29F-9211-94330D650A44}"/>
              </a:ext>
            </a:extLst>
          </p:cNvPr>
          <p:cNvSpPr txBox="1"/>
          <p:nvPr/>
        </p:nvSpPr>
        <p:spPr>
          <a:xfrm>
            <a:off x="9718055" y="1851301"/>
            <a:ext cx="2197296" cy="400110"/>
          </a:xfrm>
          <a:prstGeom prst="rect">
            <a:avLst/>
          </a:prstGeom>
          <a:solidFill>
            <a:srgbClr val="005B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参数设置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1695D26-A8AC-8A24-228E-3C334172F654}"/>
              </a:ext>
            </a:extLst>
          </p:cNvPr>
          <p:cNvSpPr/>
          <p:nvPr/>
        </p:nvSpPr>
        <p:spPr>
          <a:xfrm>
            <a:off x="9514165" y="5051640"/>
            <a:ext cx="2677835" cy="1069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横摇角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随波倾角增大</a:t>
            </a:r>
            <a:endParaRPr lang="en-US" altLang="zh-CN" sz="20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船舶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横摇角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更大</a:t>
            </a:r>
            <a:endParaRPr lang="en-US" altLang="zh-CN" sz="20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FEA70BF-10EA-C851-C6A1-2BC5C6E79327}"/>
              </a:ext>
            </a:extLst>
          </p:cNvPr>
          <p:cNvSpPr txBox="1"/>
          <p:nvPr/>
        </p:nvSpPr>
        <p:spPr>
          <a:xfrm>
            <a:off x="9718055" y="4648323"/>
            <a:ext cx="2197296" cy="400110"/>
          </a:xfrm>
          <a:prstGeom prst="rect">
            <a:avLst/>
          </a:prstGeom>
          <a:solidFill>
            <a:srgbClr val="005B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结果分析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4D6531A-9786-62D0-3175-3691D1D75A4D}"/>
              </a:ext>
            </a:extLst>
          </p:cNvPr>
          <p:cNvSpPr txBox="1"/>
          <p:nvPr/>
        </p:nvSpPr>
        <p:spPr>
          <a:xfrm>
            <a:off x="3832934" y="1842424"/>
            <a:ext cx="177321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5BAC"/>
                </a:solidFill>
              </a:rPr>
              <a:t>纵向船速比较</a:t>
            </a:r>
            <a:endParaRPr lang="zh-CN" altLang="en-US" sz="2000" dirty="0">
              <a:solidFill>
                <a:srgbClr val="005BAC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92B31D5E-0FBC-6AD8-B0B5-F2C339EB9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75" y="365125"/>
            <a:ext cx="10385425" cy="560388"/>
          </a:xfrm>
        </p:spPr>
        <p:txBody>
          <a:bodyPr/>
          <a:lstStyle/>
          <a:p>
            <a:r>
              <a:rPr lang="en-US" altLang="zh-CN" sz="3600" dirty="0">
                <a:solidFill>
                  <a:srgbClr val="01519A"/>
                </a:solidFill>
              </a:rPr>
              <a:t>3.2 </a:t>
            </a:r>
            <a:r>
              <a:rPr lang="zh-CN" altLang="en-US" sz="3600" dirty="0">
                <a:solidFill>
                  <a:srgbClr val="01519A"/>
                </a:solidFill>
              </a:rPr>
              <a:t>海上船舶运动建模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1420A9-22D1-D0EB-CAC6-06B6456889AF}"/>
              </a:ext>
            </a:extLst>
          </p:cNvPr>
          <p:cNvSpPr txBox="1"/>
          <p:nvPr/>
        </p:nvSpPr>
        <p:spPr>
          <a:xfrm>
            <a:off x="1672372" y="592546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船速</a:t>
            </a:r>
            <a:r>
              <a:rPr lang="en-US" altLang="zh-CN" b="1" dirty="0"/>
              <a:t>0m/s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9EFA20-613F-ABCF-9045-DA9244DB0E55}"/>
              </a:ext>
            </a:extLst>
          </p:cNvPr>
          <p:cNvSpPr txBox="1"/>
          <p:nvPr/>
        </p:nvSpPr>
        <p:spPr>
          <a:xfrm>
            <a:off x="6407523" y="592546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船速</a:t>
            </a:r>
            <a:r>
              <a:rPr lang="en-US" altLang="zh-CN" b="1" dirty="0"/>
              <a:t>1m/s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90974F-F8BC-9A8E-026A-DA4082D83D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7" y="2293534"/>
            <a:ext cx="4735151" cy="35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D065D3-6C30-2F32-D79E-685BCE9CC4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48" y="2293534"/>
            <a:ext cx="4735151" cy="356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0269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1F72B-8EC1-6BA2-45C7-BCED2C0A2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CF25C6-1B87-CCD6-A6C2-DBBFA6F21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5BAC"/>
                </a:solidFill>
              </a:rPr>
              <a:t>目录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6C8F996-EA7A-6184-E4EB-179CB76DDEFB}"/>
              </a:ext>
            </a:extLst>
          </p:cNvPr>
          <p:cNvSpPr/>
          <p:nvPr/>
        </p:nvSpPr>
        <p:spPr>
          <a:xfrm>
            <a:off x="1602290" y="1501482"/>
            <a:ext cx="7935116" cy="394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1028700" algn="ctr">
              <a:lnSpc>
                <a:spcPct val="150000"/>
              </a:lnSpc>
              <a:buClr>
                <a:srgbClr val="145396"/>
              </a:buClr>
              <a:buFont typeface="Wingdings" panose="05000000000000000000" pitchFamily="2" charset="2"/>
              <a:buChar char="p"/>
            </a:pPr>
            <a:r>
              <a:rPr lang="zh-CN" altLang="en-US" sz="43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课题背景</a:t>
            </a:r>
            <a:endParaRPr lang="en-US" altLang="zh-CN" sz="43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42900" indent="-1028700" algn="ctr">
              <a:lnSpc>
                <a:spcPct val="150000"/>
              </a:lnSpc>
              <a:buClr>
                <a:srgbClr val="145396"/>
              </a:buClr>
              <a:buFont typeface="Wingdings" panose="05000000000000000000" pitchFamily="2" charset="2"/>
              <a:buChar char="p"/>
            </a:pPr>
            <a:r>
              <a:rPr lang="zh-CN" altLang="en-US" sz="43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研究内容</a:t>
            </a:r>
            <a:endParaRPr lang="en-US" altLang="zh-CN" sz="43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42900" indent="-1028700" algn="ctr">
              <a:lnSpc>
                <a:spcPct val="150000"/>
              </a:lnSpc>
              <a:buClr>
                <a:srgbClr val="145396"/>
              </a:buClr>
              <a:buFont typeface="Wingdings" panose="05000000000000000000" pitchFamily="2" charset="2"/>
              <a:buChar char="p"/>
            </a:pPr>
            <a:r>
              <a:rPr lang="zh-CN" altLang="en-US" sz="43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研究成果</a:t>
            </a:r>
            <a:endParaRPr lang="en-US" altLang="zh-CN" sz="43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42900" indent="-1028700" algn="ctr">
              <a:lnSpc>
                <a:spcPct val="150000"/>
              </a:lnSpc>
              <a:buClr>
                <a:srgbClr val="145396"/>
              </a:buClr>
              <a:buFont typeface="Wingdings" panose="05000000000000000000" pitchFamily="2" charset="2"/>
              <a:buChar char="p"/>
            </a:pPr>
            <a:r>
              <a:rPr lang="zh-CN" altLang="en-US" sz="43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总结展望</a:t>
            </a:r>
            <a:endParaRPr lang="en-US" altLang="zh-CN" sz="43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526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5F6FE-6570-E2A3-FEAC-C344A67FA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F37AAB64-3BA2-19D4-98D7-4E0BC5D8E6D3}"/>
              </a:ext>
            </a:extLst>
          </p:cNvPr>
          <p:cNvSpPr txBox="1"/>
          <p:nvPr/>
        </p:nvSpPr>
        <p:spPr>
          <a:xfrm>
            <a:off x="-200" y="1155704"/>
            <a:ext cx="8035814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40000"/>
              </a:lnSpc>
              <a:buFont typeface="微软雅黑" panose="020B0503020204020204" pitchFamily="34" charset="-122"/>
              <a:buChar char="－"/>
            </a:pP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3.2.2 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累积实验分析：风速、船舶运动影响</a:t>
            </a:r>
            <a:endParaRPr lang="en-US" altLang="zh-CN" sz="2400" b="1" dirty="0">
              <a:solidFill>
                <a:srgbClr val="005BA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1695D26-A8AC-8A24-228E-3C334172F654}"/>
              </a:ext>
            </a:extLst>
          </p:cNvPr>
          <p:cNvSpPr/>
          <p:nvPr/>
        </p:nvSpPr>
        <p:spPr>
          <a:xfrm>
            <a:off x="9470621" y="4187378"/>
            <a:ext cx="2677835" cy="2115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随着风速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增大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（横向） </a:t>
            </a:r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70000"/>
              </a:lnSpc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波倾角、横摇角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增大</a:t>
            </a:r>
            <a:endParaRPr lang="en-US" altLang="zh-CN" sz="20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随着船舶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（纵向）</a:t>
            </a:r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70000"/>
              </a:lnSpc>
            </a:pP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波倾角、横摇角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增大</a:t>
            </a:r>
            <a:endParaRPr lang="en-US" altLang="zh-CN" sz="20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FEA70BF-10EA-C851-C6A1-2BC5C6E79327}"/>
              </a:ext>
            </a:extLst>
          </p:cNvPr>
          <p:cNvSpPr txBox="1"/>
          <p:nvPr/>
        </p:nvSpPr>
        <p:spPr>
          <a:xfrm>
            <a:off x="9718055" y="3766001"/>
            <a:ext cx="2197296" cy="400110"/>
          </a:xfrm>
          <a:prstGeom prst="rect">
            <a:avLst/>
          </a:prstGeom>
          <a:solidFill>
            <a:srgbClr val="005B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结果分析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F646F97-00DD-011A-AE30-D41C01F5FDE2}"/>
              </a:ext>
            </a:extLst>
          </p:cNvPr>
          <p:cNvSpPr/>
          <p:nvPr/>
        </p:nvSpPr>
        <p:spPr>
          <a:xfrm>
            <a:off x="128016" y="2025571"/>
            <a:ext cx="9259051" cy="4277258"/>
          </a:xfrm>
          <a:prstGeom prst="rect">
            <a:avLst/>
          </a:prstGeom>
          <a:noFill/>
          <a:ln w="19050">
            <a:solidFill>
              <a:srgbClr val="005BAC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4D6531A-9786-62D0-3175-3691D1D75A4D}"/>
              </a:ext>
            </a:extLst>
          </p:cNvPr>
          <p:cNvSpPr txBox="1"/>
          <p:nvPr/>
        </p:nvSpPr>
        <p:spPr>
          <a:xfrm>
            <a:off x="3668198" y="1842424"/>
            <a:ext cx="210268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5BAC"/>
                </a:solidFill>
              </a:rPr>
              <a:t>均值最大值分析</a:t>
            </a:r>
            <a:endParaRPr lang="zh-CN" altLang="en-US" sz="2000" dirty="0">
              <a:solidFill>
                <a:srgbClr val="005BAC"/>
              </a:solidFill>
            </a:endParaRPr>
          </a:p>
        </p:txBody>
      </p:sp>
      <p:sp>
        <p:nvSpPr>
          <p:cNvPr id="4" name="标题 4">
            <a:extLst>
              <a:ext uri="{FF2B5EF4-FFF2-40B4-BE49-F238E27FC236}">
                <a16:creationId xmlns:a16="http://schemas.microsoft.com/office/drawing/2014/main" id="{1B04C6C6-B278-274E-7DF1-0461E2639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75" y="365125"/>
            <a:ext cx="10385425" cy="560388"/>
          </a:xfrm>
        </p:spPr>
        <p:txBody>
          <a:bodyPr/>
          <a:lstStyle/>
          <a:p>
            <a:r>
              <a:rPr lang="en-US" altLang="zh-CN" sz="3600" dirty="0">
                <a:solidFill>
                  <a:srgbClr val="01519A"/>
                </a:solidFill>
              </a:rPr>
              <a:t>3.2 </a:t>
            </a:r>
            <a:r>
              <a:rPr lang="zh-CN" altLang="en-US" sz="3600" dirty="0">
                <a:solidFill>
                  <a:srgbClr val="01519A"/>
                </a:solidFill>
              </a:rPr>
              <a:t>海上船舶运动建模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DB21B9B-EAE2-A9EE-D490-2313A7256492}"/>
              </a:ext>
            </a:extLst>
          </p:cNvPr>
          <p:cNvSpPr/>
          <p:nvPr/>
        </p:nvSpPr>
        <p:spPr>
          <a:xfrm>
            <a:off x="9514166" y="1961478"/>
            <a:ext cx="2812872" cy="1592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每次实验求均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最值</a:t>
            </a:r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累计实验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10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实验求均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最值</a:t>
            </a:r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266387-CF1C-1915-146A-81AB1BA0CBBD}"/>
              </a:ext>
            </a:extLst>
          </p:cNvPr>
          <p:cNvSpPr txBox="1"/>
          <p:nvPr/>
        </p:nvSpPr>
        <p:spPr>
          <a:xfrm>
            <a:off x="9718055" y="1558161"/>
            <a:ext cx="2197296" cy="400110"/>
          </a:xfrm>
          <a:prstGeom prst="rect">
            <a:avLst/>
          </a:prstGeom>
          <a:solidFill>
            <a:srgbClr val="005B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参数设置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1BBEC0-2860-D024-B77E-B212B6C062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943" y="2199243"/>
            <a:ext cx="5274567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2E3E3C-F82B-289A-1F03-1BE0D20497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914" y="2199243"/>
            <a:ext cx="5274566" cy="39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081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5F6FE-6570-E2A3-FEAC-C344A67FA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F37AAB64-3BA2-19D4-98D7-4E0BC5D8E6D3}"/>
              </a:ext>
            </a:extLst>
          </p:cNvPr>
          <p:cNvSpPr txBox="1"/>
          <p:nvPr/>
        </p:nvSpPr>
        <p:spPr>
          <a:xfrm>
            <a:off x="-200" y="1155704"/>
            <a:ext cx="8035814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40000"/>
              </a:lnSpc>
              <a:buFont typeface="微软雅黑" panose="020B0503020204020204" pitchFamily="34" charset="-122"/>
              <a:buChar char="－"/>
            </a:pP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3.2.3 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海面目标几何模型</a:t>
            </a:r>
            <a:endParaRPr lang="en-US" altLang="zh-CN" sz="2400" b="1" dirty="0">
              <a:solidFill>
                <a:srgbClr val="005BA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23BEDBE-C4C6-F668-EBC5-4A424C919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4" t="23465" r="12820" b="23465"/>
          <a:stretch>
            <a:fillRect/>
          </a:stretch>
        </p:blipFill>
        <p:spPr bwMode="auto">
          <a:xfrm>
            <a:off x="968375" y="3272748"/>
            <a:ext cx="5269108" cy="2429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50DF8A40-E2DE-D4C1-8A4F-EC5BABA14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836" y="3272748"/>
            <a:ext cx="4423564" cy="2429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700EC78-5D18-A33C-308A-D0E4DAF21EAE}"/>
              </a:ext>
            </a:extLst>
          </p:cNvPr>
          <p:cNvSpPr txBox="1"/>
          <p:nvPr/>
        </p:nvSpPr>
        <p:spPr>
          <a:xfrm>
            <a:off x="968375" y="1709061"/>
            <a:ext cx="9888678" cy="1230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/>
              <a:t>得到船舶横摇角度后，取</a:t>
            </a:r>
            <a:r>
              <a:rPr lang="zh-CN" altLang="en-US" sz="2000" b="1" dirty="0">
                <a:solidFill>
                  <a:srgbClr val="C00000"/>
                </a:solidFill>
              </a:rPr>
              <a:t>船舶原点在海面中心时刻</a:t>
            </a:r>
            <a:r>
              <a:rPr lang="zh-CN" altLang="en-US" sz="2000" b="1" dirty="0"/>
              <a:t>，得到该时刻海面状态和船舶姿态</a:t>
            </a:r>
            <a:endParaRPr lang="en-US" altLang="zh-CN" sz="2000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 err="1"/>
              <a:t>Matlab</a:t>
            </a:r>
            <a:r>
              <a:rPr lang="zh-CN" altLang="en-US" sz="2000" b="1" dirty="0"/>
              <a:t>合并船舶和海面模型，输出</a:t>
            </a:r>
            <a:r>
              <a:rPr lang="en-US" altLang="zh-CN" sz="2000" b="1" dirty="0">
                <a:solidFill>
                  <a:srgbClr val="C00000"/>
                </a:solidFill>
              </a:rPr>
              <a:t>STL</a:t>
            </a:r>
            <a:r>
              <a:rPr lang="zh-CN" altLang="en-US" sz="2000" b="1" dirty="0">
                <a:solidFill>
                  <a:srgbClr val="C00000"/>
                </a:solidFill>
              </a:rPr>
              <a:t>模型</a:t>
            </a:r>
            <a:r>
              <a:rPr lang="zh-CN" altLang="en-US" sz="2000" b="1" dirty="0"/>
              <a:t>为后续电磁仿真提供基础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0C0CD8-7582-BB8F-9F52-719DABC0EB8D}"/>
              </a:ext>
            </a:extLst>
          </p:cNvPr>
          <p:cNvSpPr txBox="1"/>
          <p:nvPr/>
        </p:nvSpPr>
        <p:spPr>
          <a:xfrm>
            <a:off x="1855409" y="5769444"/>
            <a:ext cx="349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海上船舶正视图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E33F76-2547-1F7D-9D9B-DE6454C6BAC5}"/>
              </a:ext>
            </a:extLst>
          </p:cNvPr>
          <p:cNvSpPr txBox="1"/>
          <p:nvPr/>
        </p:nvSpPr>
        <p:spPr>
          <a:xfrm>
            <a:off x="6988098" y="5769444"/>
            <a:ext cx="349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海上船舶细节图</a:t>
            </a: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9472C58F-727A-FA2E-7362-1F2F1DE63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75" y="365125"/>
            <a:ext cx="10385425" cy="560388"/>
          </a:xfrm>
        </p:spPr>
        <p:txBody>
          <a:bodyPr/>
          <a:lstStyle/>
          <a:p>
            <a:r>
              <a:rPr lang="en-US" altLang="zh-CN" sz="3600" dirty="0">
                <a:solidFill>
                  <a:srgbClr val="01519A"/>
                </a:solidFill>
              </a:rPr>
              <a:t>3.2 </a:t>
            </a:r>
            <a:r>
              <a:rPr lang="zh-CN" altLang="en-US" sz="3600" dirty="0">
                <a:solidFill>
                  <a:srgbClr val="01519A"/>
                </a:solidFill>
              </a:rPr>
              <a:t>海上船舶运动建模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5F6FE-6570-E2A3-FEAC-C344A67FA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F37AAB64-3BA2-19D4-98D7-4E0BC5D8E6D3}"/>
              </a:ext>
            </a:extLst>
          </p:cNvPr>
          <p:cNvSpPr txBox="1"/>
          <p:nvPr/>
        </p:nvSpPr>
        <p:spPr>
          <a:xfrm>
            <a:off x="-200" y="1155704"/>
            <a:ext cx="7925000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40000"/>
              </a:lnSpc>
              <a:buFont typeface="微软雅黑" panose="020B0503020204020204" pitchFamily="34" charset="-122"/>
              <a:buChar char="－"/>
            </a:pP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3.3.1 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步进频率信号求高分辨一维距离像（</a:t>
            </a: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HRRP)</a:t>
            </a: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9472C58F-727A-FA2E-7362-1F2F1DE63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75" y="365125"/>
            <a:ext cx="10385425" cy="560388"/>
          </a:xfrm>
        </p:spPr>
        <p:txBody>
          <a:bodyPr/>
          <a:lstStyle/>
          <a:p>
            <a:r>
              <a:rPr lang="en-US" altLang="zh-CN" sz="3600" dirty="0">
                <a:solidFill>
                  <a:srgbClr val="01519A"/>
                </a:solidFill>
              </a:rPr>
              <a:t>3.3 </a:t>
            </a:r>
            <a:r>
              <a:rPr lang="zh-CN" altLang="en-US" sz="3600" dirty="0">
                <a:solidFill>
                  <a:srgbClr val="01519A"/>
                </a:solidFill>
              </a:rPr>
              <a:t>海面与目标复合电磁散射建模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CEA4B3-58B0-D7B9-3942-1C7E65EDFC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48" y="2893127"/>
            <a:ext cx="5063382" cy="3830685"/>
          </a:xfrm>
          <a:prstGeom prst="rect">
            <a:avLst/>
          </a:prstGeom>
          <a:noFill/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3C0BF6F-4A46-DB08-4D1C-5740104CF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171" y="1219835"/>
            <a:ext cx="5585460" cy="5273040"/>
          </a:xfrm>
          <a:prstGeom prst="rect">
            <a:avLst/>
          </a:prstGeom>
        </p:spPr>
      </p:pic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6C394631-3DED-C09E-0ED6-DE3714EF35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733586"/>
              </p:ext>
            </p:extLst>
          </p:nvPr>
        </p:nvGraphicFramePr>
        <p:xfrm>
          <a:off x="8934450" y="1927225"/>
          <a:ext cx="850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50680" imgH="393480" progId="Equation.DSMT4">
                  <p:embed/>
                </p:oleObj>
              </mc:Choice>
              <mc:Fallback>
                <p:oleObj name="Equation" r:id="rId5" imgW="850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34450" y="1927225"/>
                        <a:ext cx="850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3411E372-4E5A-B0CF-B5D4-FEDC4EEA14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454579"/>
              </p:ext>
            </p:extLst>
          </p:nvPr>
        </p:nvGraphicFramePr>
        <p:xfrm>
          <a:off x="8928100" y="2797175"/>
          <a:ext cx="863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63280" imgH="393480" progId="Equation.DSMT4">
                  <p:embed/>
                </p:oleObj>
              </mc:Choice>
              <mc:Fallback>
                <p:oleObj name="Equation" r:id="rId7" imgW="863280" imgH="39348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6C394631-3DED-C09E-0ED6-DE3714EF3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28100" y="2797175"/>
                        <a:ext cx="863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EE9FC7D6-B832-FF92-B5BF-FF6BB8811A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859833"/>
              </p:ext>
            </p:extLst>
          </p:nvPr>
        </p:nvGraphicFramePr>
        <p:xfrm>
          <a:off x="8934450" y="3667125"/>
          <a:ext cx="850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50680" imgH="393480" progId="Equation.DSMT4">
                  <p:embed/>
                </p:oleObj>
              </mc:Choice>
              <mc:Fallback>
                <p:oleObj name="Equation" r:id="rId9" imgW="850680" imgH="393480" progId="Equation.DSMT4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3411E372-4E5A-B0CF-B5D4-FEDC4EEA14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934450" y="3667125"/>
                        <a:ext cx="850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9887230F-B596-6F6D-2C0A-82D6508D87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331735"/>
              </p:ext>
            </p:extLst>
          </p:nvPr>
        </p:nvGraphicFramePr>
        <p:xfrm>
          <a:off x="8909050" y="4537075"/>
          <a:ext cx="914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14400" imgH="393480" progId="Equation.DSMT4">
                  <p:embed/>
                </p:oleObj>
              </mc:Choice>
              <mc:Fallback>
                <p:oleObj name="Equation" r:id="rId11" imgW="914400" imgH="393480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EE9FC7D6-B832-FF92-B5BF-FF6BB8811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909050" y="4537075"/>
                        <a:ext cx="9144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" name="组合 43">
            <a:extLst>
              <a:ext uri="{FF2B5EF4-FFF2-40B4-BE49-F238E27FC236}">
                <a16:creationId xmlns:a16="http://schemas.microsoft.com/office/drawing/2014/main" id="{8846BBC9-40CB-4490-48B5-E6ABE6EC9BAE}"/>
              </a:ext>
            </a:extLst>
          </p:cNvPr>
          <p:cNvGrpSpPr/>
          <p:nvPr/>
        </p:nvGrpSpPr>
        <p:grpSpPr>
          <a:xfrm>
            <a:off x="706448" y="1905261"/>
            <a:ext cx="5389552" cy="405506"/>
            <a:chOff x="706448" y="1905261"/>
            <a:chExt cx="5389552" cy="40550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D5D1CE7-B2D8-DAC7-A421-2B9618F91AC9}"/>
                </a:ext>
              </a:extLst>
            </p:cNvPr>
            <p:cNvSpPr txBox="1"/>
            <p:nvPr/>
          </p:nvSpPr>
          <p:spPr>
            <a:xfrm>
              <a:off x="706448" y="1905261"/>
              <a:ext cx="5389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模型特征</a:t>
              </a:r>
              <a:r>
                <a:rPr lang="zh-CN" altLang="en-US" sz="2000" dirty="0"/>
                <a:t>：</a:t>
              </a:r>
              <a:r>
                <a:rPr lang="en-US" altLang="zh-CN" sz="2000" dirty="0"/>
                <a:t>M</a:t>
              </a:r>
              <a:r>
                <a:rPr lang="zh-CN" altLang="en-US" sz="2000" dirty="0"/>
                <a:t>个散射中心，径向距离</a:t>
              </a:r>
            </a:p>
          </p:txBody>
        </p:sp>
        <p:graphicFrame>
          <p:nvGraphicFramePr>
            <p:cNvPr id="35" name="对象 34">
              <a:extLst>
                <a:ext uri="{FF2B5EF4-FFF2-40B4-BE49-F238E27FC236}">
                  <a16:creationId xmlns:a16="http://schemas.microsoft.com/office/drawing/2014/main" id="{C1893C4C-A026-024F-9278-672983F5521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7515221"/>
                </p:ext>
              </p:extLst>
            </p:nvPr>
          </p:nvGraphicFramePr>
          <p:xfrm>
            <a:off x="4880032" y="1914767"/>
            <a:ext cx="286000" cy="39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64880" imgH="228600" progId="Equation.DSMT4">
                    <p:embed/>
                  </p:oleObj>
                </mc:Choice>
                <mc:Fallback>
                  <p:oleObj name="Equation" r:id="rId13" imgW="16488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880032" y="1914767"/>
                          <a:ext cx="286000" cy="396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DB4639F8-5D3F-CD12-9033-88B6B8DE3D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5258763"/>
              </p:ext>
            </p:extLst>
          </p:nvPr>
        </p:nvGraphicFramePr>
        <p:xfrm>
          <a:off x="11141075" y="2147593"/>
          <a:ext cx="381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80880" imgH="253800" progId="Equation.DSMT4">
                  <p:embed/>
                </p:oleObj>
              </mc:Choice>
              <mc:Fallback>
                <p:oleObj name="Equation" r:id="rId15" imgW="380880" imgH="25380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6C394631-3DED-C09E-0ED6-DE3714EF3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1141075" y="2147593"/>
                        <a:ext cx="381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DDA76379-8562-FB0A-7D67-70F54663C1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411048"/>
              </p:ext>
            </p:extLst>
          </p:nvPr>
        </p:nvGraphicFramePr>
        <p:xfrm>
          <a:off x="11134725" y="3037750"/>
          <a:ext cx="393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93480" imgH="253800" progId="Equation.DSMT4">
                  <p:embed/>
                </p:oleObj>
              </mc:Choice>
              <mc:Fallback>
                <p:oleObj name="Equation" r:id="rId17" imgW="393480" imgH="253800" progId="Equation.DSMT4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DB4639F8-5D3F-CD12-9033-88B6B8DE3D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134725" y="3037750"/>
                        <a:ext cx="393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E28F8101-B401-1B5C-5083-0C570BE791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1550308"/>
              </p:ext>
            </p:extLst>
          </p:nvPr>
        </p:nvGraphicFramePr>
        <p:xfrm>
          <a:off x="11141075" y="3927907"/>
          <a:ext cx="381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80880" imgH="253800" progId="Equation.DSMT4">
                  <p:embed/>
                </p:oleObj>
              </mc:Choice>
              <mc:Fallback>
                <p:oleObj name="Equation" r:id="rId19" imgW="380880" imgH="253800" progId="Equation.DSMT4">
                  <p:embed/>
                  <p:pic>
                    <p:nvPicPr>
                      <p:cNvPr id="39" name="对象 38">
                        <a:extLst>
                          <a:ext uri="{FF2B5EF4-FFF2-40B4-BE49-F238E27FC236}">
                            <a16:creationId xmlns:a16="http://schemas.microsoft.com/office/drawing/2014/main" id="{DDA76379-8562-FB0A-7D67-70F54663C1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1141075" y="3927907"/>
                        <a:ext cx="381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5C0A5329-7D6F-5C3B-2AA1-14C4A52F0D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040492"/>
              </p:ext>
            </p:extLst>
          </p:nvPr>
        </p:nvGraphicFramePr>
        <p:xfrm>
          <a:off x="11109325" y="4818063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44240" imgH="253800" progId="Equation.DSMT4">
                  <p:embed/>
                </p:oleObj>
              </mc:Choice>
              <mc:Fallback>
                <p:oleObj name="Equation" r:id="rId21" imgW="444240" imgH="253800" progId="Equation.DSMT4">
                  <p:embed/>
                  <p:pic>
                    <p:nvPicPr>
                      <p:cNvPr id="40" name="对象 39">
                        <a:extLst>
                          <a:ext uri="{FF2B5EF4-FFF2-40B4-BE49-F238E27FC236}">
                            <a16:creationId xmlns:a16="http://schemas.microsoft.com/office/drawing/2014/main" id="{E28F8101-B401-1B5C-5083-0C570BE791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1109325" y="4818063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" name="组合 42">
            <a:extLst>
              <a:ext uri="{FF2B5EF4-FFF2-40B4-BE49-F238E27FC236}">
                <a16:creationId xmlns:a16="http://schemas.microsoft.com/office/drawing/2014/main" id="{119BD275-9FC5-845F-2273-EFAE5E028BB8}"/>
              </a:ext>
            </a:extLst>
          </p:cNvPr>
          <p:cNvGrpSpPr/>
          <p:nvPr/>
        </p:nvGrpSpPr>
        <p:grpSpPr>
          <a:xfrm>
            <a:off x="706448" y="2285603"/>
            <a:ext cx="4933517" cy="964600"/>
            <a:chOff x="706448" y="2427843"/>
            <a:chExt cx="4933517" cy="96460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0E60400-789F-8326-37C9-AF734BA328E0}"/>
                </a:ext>
              </a:extLst>
            </p:cNvPr>
            <p:cNvSpPr txBox="1"/>
            <p:nvPr/>
          </p:nvSpPr>
          <p:spPr>
            <a:xfrm>
              <a:off x="706448" y="2427843"/>
              <a:ext cx="4922192" cy="9612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/>
                <a:t>参考信号</a:t>
              </a:r>
              <a:r>
                <a:rPr lang="zh-CN" altLang="en-US" sz="2000" dirty="0"/>
                <a:t>：</a:t>
              </a:r>
              <a:r>
                <a:rPr lang="en-US" altLang="zh-CN" sz="2000" dirty="0"/>
                <a:t>N</a:t>
              </a:r>
              <a:r>
                <a:rPr lang="zh-CN" altLang="en-US" sz="2000" dirty="0"/>
                <a:t>个步进频率，频率间隔       </a:t>
              </a:r>
              <a:endParaRPr lang="en-US" altLang="zh-CN" sz="2000" dirty="0"/>
            </a:p>
            <a:p>
              <a:pPr>
                <a:lnSpc>
                  <a:spcPct val="150000"/>
                </a:lnSpc>
              </a:pPr>
              <a:r>
                <a:rPr lang="en-US" altLang="zh-CN" sz="2000" dirty="0"/>
                <a:t>	     </a:t>
              </a:r>
              <a:r>
                <a:rPr lang="zh-CN" altLang="en-US" sz="2000" dirty="0"/>
                <a:t>时间间隔      ，</a:t>
              </a:r>
            </a:p>
          </p:txBody>
        </p:sp>
        <p:graphicFrame>
          <p:nvGraphicFramePr>
            <p:cNvPr id="36" name="对象 35">
              <a:extLst>
                <a:ext uri="{FF2B5EF4-FFF2-40B4-BE49-F238E27FC236}">
                  <a16:creationId xmlns:a16="http://schemas.microsoft.com/office/drawing/2014/main" id="{01239DEC-9156-FDC2-1928-BC41CAD68D4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68561460"/>
                </p:ext>
              </p:extLst>
            </p:nvPr>
          </p:nvGraphicFramePr>
          <p:xfrm>
            <a:off x="4860998" y="2559366"/>
            <a:ext cx="421043" cy="39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215640" imgH="203040" progId="Equation.DSMT4">
                    <p:embed/>
                  </p:oleObj>
                </mc:Choice>
                <mc:Fallback>
                  <p:oleObj name="Equation" r:id="rId23" imgW="215640" imgH="203040" progId="Equation.DSMT4">
                    <p:embed/>
                    <p:pic>
                      <p:nvPicPr>
                        <p:cNvPr id="35" name="对象 34">
                          <a:extLst>
                            <a:ext uri="{FF2B5EF4-FFF2-40B4-BE49-F238E27FC236}">
                              <a16:creationId xmlns:a16="http://schemas.microsoft.com/office/drawing/2014/main" id="{C1893C4C-A026-024F-9278-672983F5521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4860998" y="2559366"/>
                          <a:ext cx="421043" cy="396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对象 36">
              <a:extLst>
                <a:ext uri="{FF2B5EF4-FFF2-40B4-BE49-F238E27FC236}">
                  <a16:creationId xmlns:a16="http://schemas.microsoft.com/office/drawing/2014/main" id="{440B512F-9E05-1E20-C3E0-8B44B365015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53838600"/>
                </p:ext>
              </p:extLst>
            </p:nvPr>
          </p:nvGraphicFramePr>
          <p:xfrm>
            <a:off x="3223428" y="2994025"/>
            <a:ext cx="291790" cy="39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177480" imgH="241200" progId="Equation.DSMT4">
                    <p:embed/>
                  </p:oleObj>
                </mc:Choice>
                <mc:Fallback>
                  <p:oleObj name="Equation" r:id="rId25" imgW="177480" imgH="241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3223428" y="2994025"/>
                          <a:ext cx="291790" cy="396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对象 41">
              <a:extLst>
                <a:ext uri="{FF2B5EF4-FFF2-40B4-BE49-F238E27FC236}">
                  <a16:creationId xmlns:a16="http://schemas.microsoft.com/office/drawing/2014/main" id="{6796AEC6-5FA5-2885-F64F-7974FD24E9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7718113"/>
                </p:ext>
              </p:extLst>
            </p:nvPr>
          </p:nvGraphicFramePr>
          <p:xfrm>
            <a:off x="3837585" y="3032443"/>
            <a:ext cx="1802380" cy="3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1200203" imgH="240492" progId="Equation.DSMT4">
                    <p:embed/>
                  </p:oleObj>
                </mc:Choice>
                <mc:Fallback>
                  <p:oleObj name="Equation" r:id="rId27" imgW="1200203" imgH="240492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3837585" y="3032443"/>
                          <a:ext cx="1802380" cy="3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02767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5F6FE-6570-E2A3-FEAC-C344A67FA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F37AAB64-3BA2-19D4-98D7-4E0BC5D8E6D3}"/>
              </a:ext>
            </a:extLst>
          </p:cNvPr>
          <p:cNvSpPr txBox="1"/>
          <p:nvPr/>
        </p:nvSpPr>
        <p:spPr>
          <a:xfrm>
            <a:off x="-200" y="1155704"/>
            <a:ext cx="7925000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40000"/>
              </a:lnSpc>
              <a:buFont typeface="微软雅黑" panose="020B0503020204020204" pitchFamily="34" charset="-122"/>
              <a:buChar char="－"/>
            </a:pP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3.3.1 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步进频率信号求高分辨一维距离像（</a:t>
            </a: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HRRP)</a:t>
            </a: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9472C58F-727A-FA2E-7362-1F2F1DE63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75" y="365125"/>
            <a:ext cx="10385425" cy="560388"/>
          </a:xfrm>
        </p:spPr>
        <p:txBody>
          <a:bodyPr/>
          <a:lstStyle/>
          <a:p>
            <a:r>
              <a:rPr lang="en-US" altLang="zh-CN" sz="3600" dirty="0">
                <a:solidFill>
                  <a:srgbClr val="01519A"/>
                </a:solidFill>
              </a:rPr>
              <a:t>3.3 </a:t>
            </a:r>
            <a:r>
              <a:rPr lang="zh-CN" altLang="en-US" sz="3600" dirty="0">
                <a:solidFill>
                  <a:srgbClr val="01519A"/>
                </a:solidFill>
              </a:rPr>
              <a:t>海面与目标复合电磁散射建模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3C0BF6F-4A46-DB08-4D1C-5740104CF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171" y="1219835"/>
            <a:ext cx="5585460" cy="5273040"/>
          </a:xfrm>
          <a:prstGeom prst="rect">
            <a:avLst/>
          </a:prstGeom>
        </p:spPr>
      </p:pic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6C394631-3DED-C09E-0ED6-DE3714EF35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34450" y="1927225"/>
          <a:ext cx="850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50680" imgH="393480" progId="Equation.DSMT4">
                  <p:embed/>
                </p:oleObj>
              </mc:Choice>
              <mc:Fallback>
                <p:oleObj name="Equation" r:id="rId4" imgW="850680" imgH="39348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6C394631-3DED-C09E-0ED6-DE3714EF3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34450" y="1927225"/>
                        <a:ext cx="850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3411E372-4E5A-B0CF-B5D4-FEDC4EEA14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28100" y="2797175"/>
          <a:ext cx="863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63280" imgH="393480" progId="Equation.DSMT4">
                  <p:embed/>
                </p:oleObj>
              </mc:Choice>
              <mc:Fallback>
                <p:oleObj name="Equation" r:id="rId6" imgW="863280" imgH="393480" progId="Equation.DSMT4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3411E372-4E5A-B0CF-B5D4-FEDC4EEA14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28100" y="2797175"/>
                        <a:ext cx="863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EE9FC7D6-B832-FF92-B5BF-FF6BB8811A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34450" y="3667125"/>
          <a:ext cx="850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50680" imgH="393480" progId="Equation.DSMT4">
                  <p:embed/>
                </p:oleObj>
              </mc:Choice>
              <mc:Fallback>
                <p:oleObj name="Equation" r:id="rId8" imgW="850680" imgH="393480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EE9FC7D6-B832-FF92-B5BF-FF6BB8811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934450" y="3667125"/>
                        <a:ext cx="850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9887230F-B596-6F6D-2C0A-82D6508D87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09050" y="4537075"/>
          <a:ext cx="914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14400" imgH="393480" progId="Equation.DSMT4">
                  <p:embed/>
                </p:oleObj>
              </mc:Choice>
              <mc:Fallback>
                <p:oleObj name="Equation" r:id="rId10" imgW="914400" imgH="39348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9887230F-B596-6F6D-2C0A-82D6508D87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909050" y="4537075"/>
                        <a:ext cx="9144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DB4639F8-5D3F-CD12-9033-88B6B8DE3D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41075" y="2147593"/>
          <a:ext cx="381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80880" imgH="253800" progId="Equation.DSMT4">
                  <p:embed/>
                </p:oleObj>
              </mc:Choice>
              <mc:Fallback>
                <p:oleObj name="Equation" r:id="rId12" imgW="380880" imgH="253800" progId="Equation.DSMT4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DB4639F8-5D3F-CD12-9033-88B6B8DE3D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141075" y="2147593"/>
                        <a:ext cx="381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DDA76379-8562-FB0A-7D67-70F54663C1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34725" y="3037750"/>
          <a:ext cx="393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93480" imgH="253800" progId="Equation.DSMT4">
                  <p:embed/>
                </p:oleObj>
              </mc:Choice>
              <mc:Fallback>
                <p:oleObj name="Equation" r:id="rId14" imgW="393480" imgH="253800" progId="Equation.DSMT4">
                  <p:embed/>
                  <p:pic>
                    <p:nvPicPr>
                      <p:cNvPr id="39" name="对象 38">
                        <a:extLst>
                          <a:ext uri="{FF2B5EF4-FFF2-40B4-BE49-F238E27FC236}">
                            <a16:creationId xmlns:a16="http://schemas.microsoft.com/office/drawing/2014/main" id="{DDA76379-8562-FB0A-7D67-70F54663C1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134725" y="3037750"/>
                        <a:ext cx="393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E28F8101-B401-1B5C-5083-0C570BE791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41075" y="3927907"/>
          <a:ext cx="381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380880" imgH="253800" progId="Equation.DSMT4">
                  <p:embed/>
                </p:oleObj>
              </mc:Choice>
              <mc:Fallback>
                <p:oleObj name="Equation" r:id="rId16" imgW="380880" imgH="253800" progId="Equation.DSMT4">
                  <p:embed/>
                  <p:pic>
                    <p:nvPicPr>
                      <p:cNvPr id="40" name="对象 39">
                        <a:extLst>
                          <a:ext uri="{FF2B5EF4-FFF2-40B4-BE49-F238E27FC236}">
                            <a16:creationId xmlns:a16="http://schemas.microsoft.com/office/drawing/2014/main" id="{E28F8101-B401-1B5C-5083-0C570BE791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1141075" y="3927907"/>
                        <a:ext cx="381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5C0A5329-7D6F-5C3B-2AA1-14C4A52F0D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09325" y="4818063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444240" imgH="253800" progId="Equation.DSMT4">
                  <p:embed/>
                </p:oleObj>
              </mc:Choice>
              <mc:Fallback>
                <p:oleObj name="Equation" r:id="rId18" imgW="444240" imgH="253800" progId="Equation.DSMT4">
                  <p:embed/>
                  <p:pic>
                    <p:nvPicPr>
                      <p:cNvPr id="41" name="对象 40">
                        <a:extLst>
                          <a:ext uri="{FF2B5EF4-FFF2-40B4-BE49-F238E27FC236}">
                            <a16:creationId xmlns:a16="http://schemas.microsoft.com/office/drawing/2014/main" id="{5C0A5329-7D6F-5C3B-2AA1-14C4A52F0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1109325" y="4818063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矩形 44">
            <a:extLst>
              <a:ext uri="{FF2B5EF4-FFF2-40B4-BE49-F238E27FC236}">
                <a16:creationId xmlns:a16="http://schemas.microsoft.com/office/drawing/2014/main" id="{1ED3437E-62FE-9C57-CE09-CDEE85BDAECA}"/>
              </a:ext>
            </a:extLst>
          </p:cNvPr>
          <p:cNvSpPr/>
          <p:nvPr/>
        </p:nvSpPr>
        <p:spPr>
          <a:xfrm>
            <a:off x="8909050" y="1118876"/>
            <a:ext cx="1504950" cy="786385"/>
          </a:xfrm>
          <a:prstGeom prst="rect">
            <a:avLst/>
          </a:prstGeom>
          <a:noFill/>
          <a:ln w="28575">
            <a:solidFill>
              <a:srgbClr val="005BAC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F6DBFBF-903D-B509-4A3E-79FBB91DDFC4}"/>
              </a:ext>
            </a:extLst>
          </p:cNvPr>
          <p:cNvGrpSpPr/>
          <p:nvPr/>
        </p:nvGrpSpPr>
        <p:grpSpPr>
          <a:xfrm>
            <a:off x="380277" y="1887477"/>
            <a:ext cx="5868550" cy="788282"/>
            <a:chOff x="706448" y="1729934"/>
            <a:chExt cx="5868550" cy="788282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D5D1CE7-B2D8-DAC7-A421-2B9618F91AC9}"/>
                </a:ext>
              </a:extLst>
            </p:cNvPr>
            <p:cNvSpPr txBox="1"/>
            <p:nvPr/>
          </p:nvSpPr>
          <p:spPr>
            <a:xfrm>
              <a:off x="706448" y="1924020"/>
              <a:ext cx="5389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参考信号</a:t>
              </a:r>
              <a:r>
                <a:rPr lang="zh-CN" altLang="en-US" sz="2000" dirty="0"/>
                <a:t>：</a:t>
              </a:r>
            </a:p>
          </p:txBody>
        </p:sp>
        <p:graphicFrame>
          <p:nvGraphicFramePr>
            <p:cNvPr id="2" name="对象 1">
              <a:extLst>
                <a:ext uri="{FF2B5EF4-FFF2-40B4-BE49-F238E27FC236}">
                  <a16:creationId xmlns:a16="http://schemas.microsoft.com/office/drawing/2014/main" id="{B352F814-CB60-5737-141C-4DA9FBC9729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81905249"/>
                </p:ext>
              </p:extLst>
            </p:nvPr>
          </p:nvGraphicFramePr>
          <p:xfrm>
            <a:off x="2012057" y="1729934"/>
            <a:ext cx="4562941" cy="788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2866676" imgH="495307" progId="Equation.DSMT4">
                    <p:embed/>
                  </p:oleObj>
                </mc:Choice>
                <mc:Fallback>
                  <p:oleObj name="Equation" r:id="rId20" imgW="2866676" imgH="495307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2012057" y="1729934"/>
                          <a:ext cx="4562941" cy="78828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5323C255-93EC-0F95-5163-F6F6AF5361D0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473" y="760813"/>
            <a:ext cx="1648606" cy="12472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0016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5F6FE-6570-E2A3-FEAC-C344A67FA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51B439C-5853-6BEB-6624-CBD0DC250369}"/>
              </a:ext>
            </a:extLst>
          </p:cNvPr>
          <p:cNvSpPr/>
          <p:nvPr/>
        </p:nvSpPr>
        <p:spPr>
          <a:xfrm>
            <a:off x="3457392" y="2809550"/>
            <a:ext cx="464368" cy="518522"/>
          </a:xfrm>
          <a:prstGeom prst="rect">
            <a:avLst/>
          </a:prstGeom>
          <a:solidFill>
            <a:srgbClr val="D3EA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37AAB64-3BA2-19D4-98D7-4E0BC5D8E6D3}"/>
              </a:ext>
            </a:extLst>
          </p:cNvPr>
          <p:cNvSpPr txBox="1"/>
          <p:nvPr/>
        </p:nvSpPr>
        <p:spPr>
          <a:xfrm>
            <a:off x="-200" y="1155704"/>
            <a:ext cx="7925000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40000"/>
              </a:lnSpc>
              <a:buFont typeface="微软雅黑" panose="020B0503020204020204" pitchFamily="34" charset="-122"/>
              <a:buChar char="－"/>
            </a:pP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3.3.1 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步进频率信号求高分辨一维距离像（</a:t>
            </a: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HRRP)</a:t>
            </a: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9472C58F-727A-FA2E-7362-1F2F1DE63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75" y="365125"/>
            <a:ext cx="10385425" cy="560388"/>
          </a:xfrm>
        </p:spPr>
        <p:txBody>
          <a:bodyPr/>
          <a:lstStyle/>
          <a:p>
            <a:r>
              <a:rPr lang="en-US" altLang="zh-CN" sz="3600" dirty="0">
                <a:solidFill>
                  <a:srgbClr val="01519A"/>
                </a:solidFill>
              </a:rPr>
              <a:t>3.3 </a:t>
            </a:r>
            <a:r>
              <a:rPr lang="zh-CN" altLang="en-US" sz="3600" dirty="0">
                <a:solidFill>
                  <a:srgbClr val="01519A"/>
                </a:solidFill>
              </a:rPr>
              <a:t>海面与目标复合电磁散射建模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3C0BF6F-4A46-DB08-4D1C-5740104CF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171" y="1219835"/>
            <a:ext cx="5585460" cy="5273040"/>
          </a:xfrm>
          <a:prstGeom prst="rect">
            <a:avLst/>
          </a:prstGeom>
        </p:spPr>
      </p:pic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6C394631-3DED-C09E-0ED6-DE3714EF35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34450" y="1927225"/>
          <a:ext cx="850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50680" imgH="393480" progId="Equation.DSMT4">
                  <p:embed/>
                </p:oleObj>
              </mc:Choice>
              <mc:Fallback>
                <p:oleObj name="Equation" r:id="rId4" imgW="850680" imgH="39348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6C394631-3DED-C09E-0ED6-DE3714EF3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34450" y="1927225"/>
                        <a:ext cx="850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3411E372-4E5A-B0CF-B5D4-FEDC4EEA14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28100" y="2797175"/>
          <a:ext cx="863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63280" imgH="393480" progId="Equation.DSMT4">
                  <p:embed/>
                </p:oleObj>
              </mc:Choice>
              <mc:Fallback>
                <p:oleObj name="Equation" r:id="rId6" imgW="863280" imgH="393480" progId="Equation.DSMT4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3411E372-4E5A-B0CF-B5D4-FEDC4EEA14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28100" y="2797175"/>
                        <a:ext cx="863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EE9FC7D6-B832-FF92-B5BF-FF6BB8811A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34450" y="3667125"/>
          <a:ext cx="850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50680" imgH="393480" progId="Equation.DSMT4">
                  <p:embed/>
                </p:oleObj>
              </mc:Choice>
              <mc:Fallback>
                <p:oleObj name="Equation" r:id="rId8" imgW="850680" imgH="393480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EE9FC7D6-B832-FF92-B5BF-FF6BB8811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934450" y="3667125"/>
                        <a:ext cx="850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9887230F-B596-6F6D-2C0A-82D6508D87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09050" y="4537075"/>
          <a:ext cx="914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14400" imgH="393480" progId="Equation.DSMT4">
                  <p:embed/>
                </p:oleObj>
              </mc:Choice>
              <mc:Fallback>
                <p:oleObj name="Equation" r:id="rId10" imgW="914400" imgH="39348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9887230F-B596-6F6D-2C0A-82D6508D87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909050" y="4537075"/>
                        <a:ext cx="9144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DB4639F8-5D3F-CD12-9033-88B6B8DE3D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41075" y="2147593"/>
          <a:ext cx="381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80880" imgH="253800" progId="Equation.DSMT4">
                  <p:embed/>
                </p:oleObj>
              </mc:Choice>
              <mc:Fallback>
                <p:oleObj name="Equation" r:id="rId12" imgW="380880" imgH="253800" progId="Equation.DSMT4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DB4639F8-5D3F-CD12-9033-88B6B8DE3D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141075" y="2147593"/>
                        <a:ext cx="381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DDA76379-8562-FB0A-7D67-70F54663C1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34725" y="3037750"/>
          <a:ext cx="393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93480" imgH="253800" progId="Equation.DSMT4">
                  <p:embed/>
                </p:oleObj>
              </mc:Choice>
              <mc:Fallback>
                <p:oleObj name="Equation" r:id="rId14" imgW="393480" imgH="253800" progId="Equation.DSMT4">
                  <p:embed/>
                  <p:pic>
                    <p:nvPicPr>
                      <p:cNvPr id="39" name="对象 38">
                        <a:extLst>
                          <a:ext uri="{FF2B5EF4-FFF2-40B4-BE49-F238E27FC236}">
                            <a16:creationId xmlns:a16="http://schemas.microsoft.com/office/drawing/2014/main" id="{DDA76379-8562-FB0A-7D67-70F54663C1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134725" y="3037750"/>
                        <a:ext cx="393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E28F8101-B401-1B5C-5083-0C570BE791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41075" y="3927907"/>
          <a:ext cx="381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380880" imgH="253800" progId="Equation.DSMT4">
                  <p:embed/>
                </p:oleObj>
              </mc:Choice>
              <mc:Fallback>
                <p:oleObj name="Equation" r:id="rId16" imgW="380880" imgH="253800" progId="Equation.DSMT4">
                  <p:embed/>
                  <p:pic>
                    <p:nvPicPr>
                      <p:cNvPr id="40" name="对象 39">
                        <a:extLst>
                          <a:ext uri="{FF2B5EF4-FFF2-40B4-BE49-F238E27FC236}">
                            <a16:creationId xmlns:a16="http://schemas.microsoft.com/office/drawing/2014/main" id="{E28F8101-B401-1B5C-5083-0C570BE791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1141075" y="3927907"/>
                        <a:ext cx="381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5C0A5329-7D6F-5C3B-2AA1-14C4A52F0D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09325" y="4818063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444240" imgH="253800" progId="Equation.DSMT4">
                  <p:embed/>
                </p:oleObj>
              </mc:Choice>
              <mc:Fallback>
                <p:oleObj name="Equation" r:id="rId18" imgW="444240" imgH="253800" progId="Equation.DSMT4">
                  <p:embed/>
                  <p:pic>
                    <p:nvPicPr>
                      <p:cNvPr id="41" name="对象 40">
                        <a:extLst>
                          <a:ext uri="{FF2B5EF4-FFF2-40B4-BE49-F238E27FC236}">
                            <a16:creationId xmlns:a16="http://schemas.microsoft.com/office/drawing/2014/main" id="{5C0A5329-7D6F-5C3B-2AA1-14C4A52F0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1109325" y="4818063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矩形 44">
            <a:extLst>
              <a:ext uri="{FF2B5EF4-FFF2-40B4-BE49-F238E27FC236}">
                <a16:creationId xmlns:a16="http://schemas.microsoft.com/office/drawing/2014/main" id="{1ED3437E-62FE-9C57-CE09-CDEE85BDAECA}"/>
              </a:ext>
            </a:extLst>
          </p:cNvPr>
          <p:cNvSpPr/>
          <p:nvPr/>
        </p:nvSpPr>
        <p:spPr>
          <a:xfrm>
            <a:off x="6379210" y="2003383"/>
            <a:ext cx="1504950" cy="786385"/>
          </a:xfrm>
          <a:prstGeom prst="rect">
            <a:avLst/>
          </a:prstGeom>
          <a:noFill/>
          <a:ln w="28575">
            <a:solidFill>
              <a:srgbClr val="005BAC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F6DBFBF-903D-B509-4A3E-79FBB91DDFC4}"/>
              </a:ext>
            </a:extLst>
          </p:cNvPr>
          <p:cNvGrpSpPr/>
          <p:nvPr/>
        </p:nvGrpSpPr>
        <p:grpSpPr>
          <a:xfrm>
            <a:off x="380277" y="1887477"/>
            <a:ext cx="5868550" cy="788282"/>
            <a:chOff x="706448" y="1729934"/>
            <a:chExt cx="5868550" cy="788282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D5D1CE7-B2D8-DAC7-A421-2B9618F91AC9}"/>
                </a:ext>
              </a:extLst>
            </p:cNvPr>
            <p:cNvSpPr txBox="1"/>
            <p:nvPr/>
          </p:nvSpPr>
          <p:spPr>
            <a:xfrm>
              <a:off x="706448" y="1924020"/>
              <a:ext cx="5389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参考信号</a:t>
              </a:r>
              <a:r>
                <a:rPr lang="zh-CN" altLang="en-US" sz="2000" dirty="0"/>
                <a:t>：</a:t>
              </a:r>
            </a:p>
          </p:txBody>
        </p:sp>
        <p:graphicFrame>
          <p:nvGraphicFramePr>
            <p:cNvPr id="2" name="对象 1">
              <a:extLst>
                <a:ext uri="{FF2B5EF4-FFF2-40B4-BE49-F238E27FC236}">
                  <a16:creationId xmlns:a16="http://schemas.microsoft.com/office/drawing/2014/main" id="{B352F814-CB60-5737-141C-4DA9FBC972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12057" y="1729934"/>
            <a:ext cx="4562941" cy="788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2866676" imgH="495307" progId="Equation.DSMT4">
                    <p:embed/>
                  </p:oleObj>
                </mc:Choice>
                <mc:Fallback>
                  <p:oleObj name="Equation" r:id="rId20" imgW="2866676" imgH="495307" progId="Equation.DSMT4">
                    <p:embed/>
                    <p:pic>
                      <p:nvPicPr>
                        <p:cNvPr id="2" name="对象 1">
                          <a:extLst>
                            <a:ext uri="{FF2B5EF4-FFF2-40B4-BE49-F238E27FC236}">
                              <a16:creationId xmlns:a16="http://schemas.microsoft.com/office/drawing/2014/main" id="{B352F814-CB60-5737-141C-4DA9FBC9729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2012057" y="1729934"/>
                          <a:ext cx="4562941" cy="78828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5323C255-93EC-0F95-5163-F6F6AF5361D0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473" y="760813"/>
            <a:ext cx="1648606" cy="1247247"/>
          </a:xfrm>
          <a:prstGeom prst="rect">
            <a:avLst/>
          </a:prstGeom>
          <a:noFill/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8E658A9-1CAE-31C5-E3B1-3434C9300B61}"/>
              </a:ext>
            </a:extLst>
          </p:cNvPr>
          <p:cNvSpPr/>
          <p:nvPr/>
        </p:nvSpPr>
        <p:spPr>
          <a:xfrm>
            <a:off x="5840651" y="3053609"/>
            <a:ext cx="464368" cy="518522"/>
          </a:xfrm>
          <a:prstGeom prst="rect">
            <a:avLst/>
          </a:prstGeom>
          <a:solidFill>
            <a:srgbClr val="D3EA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8CA3DD7-D12B-A557-0259-A19A77A0DFA5}"/>
              </a:ext>
            </a:extLst>
          </p:cNvPr>
          <p:cNvGrpSpPr/>
          <p:nvPr/>
        </p:nvGrpSpPr>
        <p:grpSpPr>
          <a:xfrm>
            <a:off x="380277" y="2809550"/>
            <a:ext cx="6132046" cy="1015118"/>
            <a:chOff x="706448" y="2570340"/>
            <a:chExt cx="6132046" cy="1015118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8376C92-8CA5-2F4A-5783-88D1EE781386}"/>
                </a:ext>
              </a:extLst>
            </p:cNvPr>
            <p:cNvSpPr txBox="1"/>
            <p:nvPr/>
          </p:nvSpPr>
          <p:spPr>
            <a:xfrm>
              <a:off x="706448" y="2894776"/>
              <a:ext cx="5389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回波信号</a:t>
              </a:r>
              <a:r>
                <a:rPr lang="zh-CN" altLang="en-US" sz="2000" dirty="0"/>
                <a:t>：</a:t>
              </a:r>
            </a:p>
          </p:txBody>
        </p:sp>
        <p:graphicFrame>
          <p:nvGraphicFramePr>
            <p:cNvPr id="5" name="对象 4">
              <a:extLst>
                <a:ext uri="{FF2B5EF4-FFF2-40B4-BE49-F238E27FC236}">
                  <a16:creationId xmlns:a16="http://schemas.microsoft.com/office/drawing/2014/main" id="{A7A31600-86BA-0B1A-0C15-576531A5570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52646042"/>
                </p:ext>
              </p:extLst>
            </p:nvPr>
          </p:nvGraphicFramePr>
          <p:xfrm>
            <a:off x="2012057" y="2570340"/>
            <a:ext cx="4826437" cy="10151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3746160" imgH="787320" progId="Equation.DSMT4">
                    <p:embed/>
                  </p:oleObj>
                </mc:Choice>
                <mc:Fallback>
                  <p:oleObj name="Equation" r:id="rId23" imgW="3746160" imgH="787320" progId="Equation.DSMT4">
                    <p:embed/>
                    <p:pic>
                      <p:nvPicPr>
                        <p:cNvPr id="4" name="对象 3">
                          <a:extLst>
                            <a:ext uri="{FF2B5EF4-FFF2-40B4-BE49-F238E27FC236}">
                              <a16:creationId xmlns:a16="http://schemas.microsoft.com/office/drawing/2014/main" id="{108E5ED7-9E7A-F298-6A06-4B6CD21F595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2012057" y="2570340"/>
                          <a:ext cx="4826437" cy="101511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00971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5F6FE-6570-E2A3-FEAC-C344A67FA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F37AAB64-3BA2-19D4-98D7-4E0BC5D8E6D3}"/>
              </a:ext>
            </a:extLst>
          </p:cNvPr>
          <p:cNvSpPr txBox="1"/>
          <p:nvPr/>
        </p:nvSpPr>
        <p:spPr>
          <a:xfrm>
            <a:off x="-200" y="1155704"/>
            <a:ext cx="7925000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40000"/>
              </a:lnSpc>
              <a:buFont typeface="微软雅黑" panose="020B0503020204020204" pitchFamily="34" charset="-122"/>
              <a:buChar char="－"/>
            </a:pP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3.3.1 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步进频率信号求高分辨一维距离像（</a:t>
            </a: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HRRP)</a:t>
            </a: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9472C58F-727A-FA2E-7362-1F2F1DE63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75" y="365125"/>
            <a:ext cx="10385425" cy="560388"/>
          </a:xfrm>
        </p:spPr>
        <p:txBody>
          <a:bodyPr/>
          <a:lstStyle/>
          <a:p>
            <a:r>
              <a:rPr lang="en-US" altLang="zh-CN" sz="3600" dirty="0">
                <a:solidFill>
                  <a:srgbClr val="01519A"/>
                </a:solidFill>
              </a:rPr>
              <a:t>3.3 </a:t>
            </a:r>
            <a:r>
              <a:rPr lang="zh-CN" altLang="en-US" sz="3600" dirty="0">
                <a:solidFill>
                  <a:srgbClr val="01519A"/>
                </a:solidFill>
              </a:rPr>
              <a:t>海面与目标复合电磁散射建模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3C0BF6F-4A46-DB08-4D1C-5740104CF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171" y="1219835"/>
            <a:ext cx="5585460" cy="5273040"/>
          </a:xfrm>
          <a:prstGeom prst="rect">
            <a:avLst/>
          </a:prstGeom>
        </p:spPr>
      </p:pic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6C394631-3DED-C09E-0ED6-DE3714EF35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34450" y="1927225"/>
          <a:ext cx="850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50680" imgH="393480" progId="Equation.DSMT4">
                  <p:embed/>
                </p:oleObj>
              </mc:Choice>
              <mc:Fallback>
                <p:oleObj name="Equation" r:id="rId4" imgW="850680" imgH="39348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6C394631-3DED-C09E-0ED6-DE3714EF3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34450" y="1927225"/>
                        <a:ext cx="850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3411E372-4E5A-B0CF-B5D4-FEDC4EEA14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28100" y="2797175"/>
          <a:ext cx="863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63280" imgH="393480" progId="Equation.DSMT4">
                  <p:embed/>
                </p:oleObj>
              </mc:Choice>
              <mc:Fallback>
                <p:oleObj name="Equation" r:id="rId6" imgW="863280" imgH="393480" progId="Equation.DSMT4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3411E372-4E5A-B0CF-B5D4-FEDC4EEA14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28100" y="2797175"/>
                        <a:ext cx="863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EE9FC7D6-B832-FF92-B5BF-FF6BB8811A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34450" y="3667125"/>
          <a:ext cx="850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50680" imgH="393480" progId="Equation.DSMT4">
                  <p:embed/>
                </p:oleObj>
              </mc:Choice>
              <mc:Fallback>
                <p:oleObj name="Equation" r:id="rId8" imgW="850680" imgH="393480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EE9FC7D6-B832-FF92-B5BF-FF6BB8811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934450" y="3667125"/>
                        <a:ext cx="850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9887230F-B596-6F6D-2C0A-82D6508D87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09050" y="4537075"/>
          <a:ext cx="914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14400" imgH="393480" progId="Equation.DSMT4">
                  <p:embed/>
                </p:oleObj>
              </mc:Choice>
              <mc:Fallback>
                <p:oleObj name="Equation" r:id="rId10" imgW="914400" imgH="39348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9887230F-B596-6F6D-2C0A-82D6508D87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909050" y="4537075"/>
                        <a:ext cx="9144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DB4639F8-5D3F-CD12-9033-88B6B8DE3D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41075" y="2147593"/>
          <a:ext cx="381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80880" imgH="253800" progId="Equation.DSMT4">
                  <p:embed/>
                </p:oleObj>
              </mc:Choice>
              <mc:Fallback>
                <p:oleObj name="Equation" r:id="rId12" imgW="380880" imgH="253800" progId="Equation.DSMT4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DB4639F8-5D3F-CD12-9033-88B6B8DE3D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141075" y="2147593"/>
                        <a:ext cx="381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DDA76379-8562-FB0A-7D67-70F54663C1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34725" y="3037750"/>
          <a:ext cx="393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93480" imgH="253800" progId="Equation.DSMT4">
                  <p:embed/>
                </p:oleObj>
              </mc:Choice>
              <mc:Fallback>
                <p:oleObj name="Equation" r:id="rId14" imgW="393480" imgH="253800" progId="Equation.DSMT4">
                  <p:embed/>
                  <p:pic>
                    <p:nvPicPr>
                      <p:cNvPr id="39" name="对象 38">
                        <a:extLst>
                          <a:ext uri="{FF2B5EF4-FFF2-40B4-BE49-F238E27FC236}">
                            <a16:creationId xmlns:a16="http://schemas.microsoft.com/office/drawing/2014/main" id="{DDA76379-8562-FB0A-7D67-70F54663C1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134725" y="3037750"/>
                        <a:ext cx="393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E28F8101-B401-1B5C-5083-0C570BE791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41075" y="3927907"/>
          <a:ext cx="381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380880" imgH="253800" progId="Equation.DSMT4">
                  <p:embed/>
                </p:oleObj>
              </mc:Choice>
              <mc:Fallback>
                <p:oleObj name="Equation" r:id="rId16" imgW="380880" imgH="253800" progId="Equation.DSMT4">
                  <p:embed/>
                  <p:pic>
                    <p:nvPicPr>
                      <p:cNvPr id="40" name="对象 39">
                        <a:extLst>
                          <a:ext uri="{FF2B5EF4-FFF2-40B4-BE49-F238E27FC236}">
                            <a16:creationId xmlns:a16="http://schemas.microsoft.com/office/drawing/2014/main" id="{E28F8101-B401-1B5C-5083-0C570BE791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1141075" y="3927907"/>
                        <a:ext cx="381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5C0A5329-7D6F-5C3B-2AA1-14C4A52F0D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09325" y="4818063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444240" imgH="253800" progId="Equation.DSMT4">
                  <p:embed/>
                </p:oleObj>
              </mc:Choice>
              <mc:Fallback>
                <p:oleObj name="Equation" r:id="rId18" imgW="444240" imgH="253800" progId="Equation.DSMT4">
                  <p:embed/>
                  <p:pic>
                    <p:nvPicPr>
                      <p:cNvPr id="41" name="对象 40">
                        <a:extLst>
                          <a:ext uri="{FF2B5EF4-FFF2-40B4-BE49-F238E27FC236}">
                            <a16:creationId xmlns:a16="http://schemas.microsoft.com/office/drawing/2014/main" id="{5C0A5329-7D6F-5C3B-2AA1-14C4A52F0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1109325" y="4818063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矩形 44">
            <a:extLst>
              <a:ext uri="{FF2B5EF4-FFF2-40B4-BE49-F238E27FC236}">
                <a16:creationId xmlns:a16="http://schemas.microsoft.com/office/drawing/2014/main" id="{1ED3437E-62FE-9C57-CE09-CDEE85BDAECA}"/>
              </a:ext>
            </a:extLst>
          </p:cNvPr>
          <p:cNvSpPr/>
          <p:nvPr/>
        </p:nvSpPr>
        <p:spPr>
          <a:xfrm>
            <a:off x="7811343" y="2003383"/>
            <a:ext cx="1034659" cy="786385"/>
          </a:xfrm>
          <a:prstGeom prst="rect">
            <a:avLst/>
          </a:prstGeom>
          <a:noFill/>
          <a:ln w="28575">
            <a:solidFill>
              <a:srgbClr val="005BAC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F6DBFBF-903D-B509-4A3E-79FBB91DDFC4}"/>
              </a:ext>
            </a:extLst>
          </p:cNvPr>
          <p:cNvGrpSpPr/>
          <p:nvPr/>
        </p:nvGrpSpPr>
        <p:grpSpPr>
          <a:xfrm>
            <a:off x="380277" y="1887477"/>
            <a:ext cx="5868550" cy="788282"/>
            <a:chOff x="706448" y="1729934"/>
            <a:chExt cx="5868550" cy="788282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D5D1CE7-B2D8-DAC7-A421-2B9618F91AC9}"/>
                </a:ext>
              </a:extLst>
            </p:cNvPr>
            <p:cNvSpPr txBox="1"/>
            <p:nvPr/>
          </p:nvSpPr>
          <p:spPr>
            <a:xfrm>
              <a:off x="706448" y="1924020"/>
              <a:ext cx="5389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参考信号</a:t>
              </a:r>
              <a:r>
                <a:rPr lang="zh-CN" altLang="en-US" sz="2000" dirty="0"/>
                <a:t>：</a:t>
              </a:r>
            </a:p>
          </p:txBody>
        </p:sp>
        <p:graphicFrame>
          <p:nvGraphicFramePr>
            <p:cNvPr id="2" name="对象 1">
              <a:extLst>
                <a:ext uri="{FF2B5EF4-FFF2-40B4-BE49-F238E27FC236}">
                  <a16:creationId xmlns:a16="http://schemas.microsoft.com/office/drawing/2014/main" id="{B352F814-CB60-5737-141C-4DA9FBC972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12057" y="1729934"/>
            <a:ext cx="4562941" cy="788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2866676" imgH="495307" progId="Equation.DSMT4">
                    <p:embed/>
                  </p:oleObj>
                </mc:Choice>
                <mc:Fallback>
                  <p:oleObj name="Equation" r:id="rId20" imgW="2866676" imgH="495307" progId="Equation.DSMT4">
                    <p:embed/>
                    <p:pic>
                      <p:nvPicPr>
                        <p:cNvPr id="2" name="对象 1">
                          <a:extLst>
                            <a:ext uri="{FF2B5EF4-FFF2-40B4-BE49-F238E27FC236}">
                              <a16:creationId xmlns:a16="http://schemas.microsoft.com/office/drawing/2014/main" id="{B352F814-CB60-5737-141C-4DA9FBC9729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2012057" y="1729934"/>
                          <a:ext cx="4562941" cy="78828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5323C255-93EC-0F95-5163-F6F6AF5361D0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473" y="760813"/>
            <a:ext cx="1648606" cy="1247247"/>
          </a:xfrm>
          <a:prstGeom prst="rect">
            <a:avLst/>
          </a:prstGeom>
          <a:noFill/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8E658A9-1CAE-31C5-E3B1-3434C9300B61}"/>
              </a:ext>
            </a:extLst>
          </p:cNvPr>
          <p:cNvSpPr/>
          <p:nvPr/>
        </p:nvSpPr>
        <p:spPr>
          <a:xfrm>
            <a:off x="5769829" y="4230643"/>
            <a:ext cx="349440" cy="518522"/>
          </a:xfrm>
          <a:prstGeom prst="rect">
            <a:avLst/>
          </a:prstGeom>
          <a:solidFill>
            <a:srgbClr val="D3EA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8CA3DD7-D12B-A557-0259-A19A77A0DFA5}"/>
              </a:ext>
            </a:extLst>
          </p:cNvPr>
          <p:cNvGrpSpPr/>
          <p:nvPr/>
        </p:nvGrpSpPr>
        <p:grpSpPr>
          <a:xfrm>
            <a:off x="380277" y="2809550"/>
            <a:ext cx="6132046" cy="1015118"/>
            <a:chOff x="706448" y="2570340"/>
            <a:chExt cx="6132046" cy="1015118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8376C92-8CA5-2F4A-5783-88D1EE781386}"/>
                </a:ext>
              </a:extLst>
            </p:cNvPr>
            <p:cNvSpPr txBox="1"/>
            <p:nvPr/>
          </p:nvSpPr>
          <p:spPr>
            <a:xfrm>
              <a:off x="706448" y="2894776"/>
              <a:ext cx="5389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回波信号</a:t>
              </a:r>
              <a:r>
                <a:rPr lang="zh-CN" altLang="en-US" sz="2000" dirty="0"/>
                <a:t>：</a:t>
              </a:r>
            </a:p>
          </p:txBody>
        </p:sp>
        <p:graphicFrame>
          <p:nvGraphicFramePr>
            <p:cNvPr id="5" name="对象 4">
              <a:extLst>
                <a:ext uri="{FF2B5EF4-FFF2-40B4-BE49-F238E27FC236}">
                  <a16:creationId xmlns:a16="http://schemas.microsoft.com/office/drawing/2014/main" id="{A7A31600-86BA-0B1A-0C15-576531A5570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12057" y="2570340"/>
            <a:ext cx="4826437" cy="10151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3746160" imgH="787320" progId="Equation.DSMT4">
                    <p:embed/>
                  </p:oleObj>
                </mc:Choice>
                <mc:Fallback>
                  <p:oleObj name="Equation" r:id="rId23" imgW="3746160" imgH="787320" progId="Equation.DSMT4">
                    <p:embed/>
                    <p:pic>
                      <p:nvPicPr>
                        <p:cNvPr id="5" name="对象 4">
                          <a:extLst>
                            <a:ext uri="{FF2B5EF4-FFF2-40B4-BE49-F238E27FC236}">
                              <a16:creationId xmlns:a16="http://schemas.microsoft.com/office/drawing/2014/main" id="{A7A31600-86BA-0B1A-0C15-576531A5570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2012057" y="2570340"/>
                          <a:ext cx="4826437" cy="101511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7E4803B-21EE-0361-A65E-BFBC823169DD}"/>
              </a:ext>
            </a:extLst>
          </p:cNvPr>
          <p:cNvGrpSpPr/>
          <p:nvPr/>
        </p:nvGrpSpPr>
        <p:grpSpPr>
          <a:xfrm>
            <a:off x="380277" y="3992324"/>
            <a:ext cx="5827702" cy="1031875"/>
            <a:chOff x="706448" y="3709988"/>
            <a:chExt cx="5827702" cy="103187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AA5AA1C-C177-1EA8-E71C-5FB981806D75}"/>
                </a:ext>
              </a:extLst>
            </p:cNvPr>
            <p:cNvSpPr txBox="1"/>
            <p:nvPr/>
          </p:nvSpPr>
          <p:spPr>
            <a:xfrm>
              <a:off x="706448" y="4025870"/>
              <a:ext cx="5389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混频信号</a:t>
              </a:r>
              <a:r>
                <a:rPr lang="zh-CN" altLang="en-US" sz="2000" dirty="0"/>
                <a:t>：</a:t>
              </a:r>
            </a:p>
          </p:txBody>
        </p:sp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663B2916-2C8E-F912-9724-53A97115128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87550" y="3709988"/>
            <a:ext cx="4546600" cy="1031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3466800" imgH="787320" progId="Equation.DSMT4">
                    <p:embed/>
                  </p:oleObj>
                </mc:Choice>
                <mc:Fallback>
                  <p:oleObj name="Equation" r:id="rId25" imgW="3466800" imgH="787320" progId="Equation.DSMT4">
                    <p:embed/>
                    <p:pic>
                      <p:nvPicPr>
                        <p:cNvPr id="9" name="对象 8">
                          <a:extLst>
                            <a:ext uri="{FF2B5EF4-FFF2-40B4-BE49-F238E27FC236}">
                              <a16:creationId xmlns:a16="http://schemas.microsoft.com/office/drawing/2014/main" id="{B3D3108C-CFB0-620E-8F6E-07A9CA19438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1987550" y="3709988"/>
                          <a:ext cx="4546600" cy="1031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6703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5F6FE-6570-E2A3-FEAC-C344A67FA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7E4803B-21EE-0361-A65E-BFBC823169DD}"/>
              </a:ext>
            </a:extLst>
          </p:cNvPr>
          <p:cNvGrpSpPr/>
          <p:nvPr/>
        </p:nvGrpSpPr>
        <p:grpSpPr>
          <a:xfrm>
            <a:off x="380277" y="3992324"/>
            <a:ext cx="5827702" cy="1031875"/>
            <a:chOff x="706448" y="3709988"/>
            <a:chExt cx="5827702" cy="103187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AA5AA1C-C177-1EA8-E71C-5FB981806D75}"/>
                </a:ext>
              </a:extLst>
            </p:cNvPr>
            <p:cNvSpPr txBox="1"/>
            <p:nvPr/>
          </p:nvSpPr>
          <p:spPr>
            <a:xfrm>
              <a:off x="706448" y="4025870"/>
              <a:ext cx="5389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混频信号</a:t>
              </a:r>
              <a:r>
                <a:rPr lang="zh-CN" altLang="en-US" sz="2000" dirty="0"/>
                <a:t>：</a:t>
              </a:r>
            </a:p>
          </p:txBody>
        </p:sp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663B2916-2C8E-F912-9724-53A97115128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87550" y="3709988"/>
            <a:ext cx="4546600" cy="1031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3466800" imgH="787320" progId="Equation.DSMT4">
                    <p:embed/>
                  </p:oleObj>
                </mc:Choice>
                <mc:Fallback>
                  <p:oleObj name="Equation" r:id="rId3" imgW="3466800" imgH="787320" progId="Equation.DSMT4">
                    <p:embed/>
                    <p:pic>
                      <p:nvPicPr>
                        <p:cNvPr id="10" name="对象 9">
                          <a:extLst>
                            <a:ext uri="{FF2B5EF4-FFF2-40B4-BE49-F238E27FC236}">
                              <a16:creationId xmlns:a16="http://schemas.microsoft.com/office/drawing/2014/main" id="{663B2916-2C8E-F912-9724-53A97115128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987550" y="3709988"/>
                          <a:ext cx="4546600" cy="1031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F37AAB64-3BA2-19D4-98D7-4E0BC5D8E6D3}"/>
              </a:ext>
            </a:extLst>
          </p:cNvPr>
          <p:cNvSpPr txBox="1"/>
          <p:nvPr/>
        </p:nvSpPr>
        <p:spPr>
          <a:xfrm>
            <a:off x="-200" y="1155704"/>
            <a:ext cx="7925000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40000"/>
              </a:lnSpc>
              <a:buFont typeface="微软雅黑" panose="020B0503020204020204" pitchFamily="34" charset="-122"/>
              <a:buChar char="－"/>
            </a:pP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3.3.1 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步进频率信号求高分辨一维距离像（</a:t>
            </a: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HRRP)</a:t>
            </a: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9472C58F-727A-FA2E-7362-1F2F1DE63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75" y="365125"/>
            <a:ext cx="10385425" cy="560388"/>
          </a:xfrm>
        </p:spPr>
        <p:txBody>
          <a:bodyPr/>
          <a:lstStyle/>
          <a:p>
            <a:r>
              <a:rPr lang="en-US" altLang="zh-CN" sz="3600" dirty="0">
                <a:solidFill>
                  <a:srgbClr val="01519A"/>
                </a:solidFill>
              </a:rPr>
              <a:t>3.3 </a:t>
            </a:r>
            <a:r>
              <a:rPr lang="zh-CN" altLang="en-US" sz="3600" dirty="0">
                <a:solidFill>
                  <a:srgbClr val="01519A"/>
                </a:solidFill>
              </a:rPr>
              <a:t>海面与目标复合电磁散射建模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3C0BF6F-4A46-DB08-4D1C-5740104CF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171" y="1219835"/>
            <a:ext cx="5585460" cy="5273040"/>
          </a:xfrm>
          <a:prstGeom prst="rect">
            <a:avLst/>
          </a:prstGeom>
        </p:spPr>
      </p:pic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6C394631-3DED-C09E-0ED6-DE3714EF35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34450" y="1927225"/>
          <a:ext cx="850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50680" imgH="393480" progId="Equation.DSMT4">
                  <p:embed/>
                </p:oleObj>
              </mc:Choice>
              <mc:Fallback>
                <p:oleObj name="Equation" r:id="rId6" imgW="850680" imgH="39348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6C394631-3DED-C09E-0ED6-DE3714EF3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34450" y="1927225"/>
                        <a:ext cx="850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3411E372-4E5A-B0CF-B5D4-FEDC4EEA14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28100" y="2797175"/>
          <a:ext cx="863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63280" imgH="393480" progId="Equation.DSMT4">
                  <p:embed/>
                </p:oleObj>
              </mc:Choice>
              <mc:Fallback>
                <p:oleObj name="Equation" r:id="rId8" imgW="863280" imgH="393480" progId="Equation.DSMT4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3411E372-4E5A-B0CF-B5D4-FEDC4EEA14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928100" y="2797175"/>
                        <a:ext cx="863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EE9FC7D6-B832-FF92-B5BF-FF6BB8811A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34450" y="3667125"/>
          <a:ext cx="850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50680" imgH="393480" progId="Equation.DSMT4">
                  <p:embed/>
                </p:oleObj>
              </mc:Choice>
              <mc:Fallback>
                <p:oleObj name="Equation" r:id="rId10" imgW="850680" imgH="393480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EE9FC7D6-B832-FF92-B5BF-FF6BB8811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934450" y="3667125"/>
                        <a:ext cx="850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9887230F-B596-6F6D-2C0A-82D6508D87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09050" y="4537075"/>
          <a:ext cx="914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14400" imgH="393480" progId="Equation.DSMT4">
                  <p:embed/>
                </p:oleObj>
              </mc:Choice>
              <mc:Fallback>
                <p:oleObj name="Equation" r:id="rId12" imgW="914400" imgH="39348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9887230F-B596-6F6D-2C0A-82D6508D87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909050" y="4537075"/>
                        <a:ext cx="9144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DB4639F8-5D3F-CD12-9033-88B6B8DE3D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41075" y="2147593"/>
          <a:ext cx="381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80880" imgH="253800" progId="Equation.DSMT4">
                  <p:embed/>
                </p:oleObj>
              </mc:Choice>
              <mc:Fallback>
                <p:oleObj name="Equation" r:id="rId14" imgW="380880" imgH="253800" progId="Equation.DSMT4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DB4639F8-5D3F-CD12-9033-88B6B8DE3D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141075" y="2147593"/>
                        <a:ext cx="381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DDA76379-8562-FB0A-7D67-70F54663C1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34725" y="3037750"/>
          <a:ext cx="393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393480" imgH="253800" progId="Equation.DSMT4">
                  <p:embed/>
                </p:oleObj>
              </mc:Choice>
              <mc:Fallback>
                <p:oleObj name="Equation" r:id="rId16" imgW="393480" imgH="253800" progId="Equation.DSMT4">
                  <p:embed/>
                  <p:pic>
                    <p:nvPicPr>
                      <p:cNvPr id="39" name="对象 38">
                        <a:extLst>
                          <a:ext uri="{FF2B5EF4-FFF2-40B4-BE49-F238E27FC236}">
                            <a16:creationId xmlns:a16="http://schemas.microsoft.com/office/drawing/2014/main" id="{DDA76379-8562-FB0A-7D67-70F54663C1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1134725" y="3037750"/>
                        <a:ext cx="393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E28F8101-B401-1B5C-5083-0C570BE791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41075" y="3927907"/>
          <a:ext cx="381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80880" imgH="253800" progId="Equation.DSMT4">
                  <p:embed/>
                </p:oleObj>
              </mc:Choice>
              <mc:Fallback>
                <p:oleObj name="Equation" r:id="rId18" imgW="380880" imgH="253800" progId="Equation.DSMT4">
                  <p:embed/>
                  <p:pic>
                    <p:nvPicPr>
                      <p:cNvPr id="40" name="对象 39">
                        <a:extLst>
                          <a:ext uri="{FF2B5EF4-FFF2-40B4-BE49-F238E27FC236}">
                            <a16:creationId xmlns:a16="http://schemas.microsoft.com/office/drawing/2014/main" id="{E28F8101-B401-1B5C-5083-0C570BE791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1141075" y="3927907"/>
                        <a:ext cx="381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5C0A5329-7D6F-5C3B-2AA1-14C4A52F0D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09325" y="4818063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444240" imgH="253800" progId="Equation.DSMT4">
                  <p:embed/>
                </p:oleObj>
              </mc:Choice>
              <mc:Fallback>
                <p:oleObj name="Equation" r:id="rId20" imgW="444240" imgH="253800" progId="Equation.DSMT4">
                  <p:embed/>
                  <p:pic>
                    <p:nvPicPr>
                      <p:cNvPr id="41" name="对象 40">
                        <a:extLst>
                          <a:ext uri="{FF2B5EF4-FFF2-40B4-BE49-F238E27FC236}">
                            <a16:creationId xmlns:a16="http://schemas.microsoft.com/office/drawing/2014/main" id="{5C0A5329-7D6F-5C3B-2AA1-14C4A52F0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1109325" y="4818063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矩形 44">
            <a:extLst>
              <a:ext uri="{FF2B5EF4-FFF2-40B4-BE49-F238E27FC236}">
                <a16:creationId xmlns:a16="http://schemas.microsoft.com/office/drawing/2014/main" id="{1ED3437E-62FE-9C57-CE09-CDEE85BDAECA}"/>
              </a:ext>
            </a:extLst>
          </p:cNvPr>
          <p:cNvSpPr/>
          <p:nvPr/>
        </p:nvSpPr>
        <p:spPr>
          <a:xfrm>
            <a:off x="8858343" y="1887477"/>
            <a:ext cx="2695482" cy="902291"/>
          </a:xfrm>
          <a:prstGeom prst="rect">
            <a:avLst/>
          </a:prstGeom>
          <a:noFill/>
          <a:ln w="28575">
            <a:solidFill>
              <a:srgbClr val="005BAC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F6DBFBF-903D-B509-4A3E-79FBB91DDFC4}"/>
              </a:ext>
            </a:extLst>
          </p:cNvPr>
          <p:cNvGrpSpPr/>
          <p:nvPr/>
        </p:nvGrpSpPr>
        <p:grpSpPr>
          <a:xfrm>
            <a:off x="380277" y="1887477"/>
            <a:ext cx="5868550" cy="788282"/>
            <a:chOff x="706448" y="1729934"/>
            <a:chExt cx="5868550" cy="788282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D5D1CE7-B2D8-DAC7-A421-2B9618F91AC9}"/>
                </a:ext>
              </a:extLst>
            </p:cNvPr>
            <p:cNvSpPr txBox="1"/>
            <p:nvPr/>
          </p:nvSpPr>
          <p:spPr>
            <a:xfrm>
              <a:off x="706448" y="1924020"/>
              <a:ext cx="5389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参考信号</a:t>
              </a:r>
              <a:r>
                <a:rPr lang="zh-CN" altLang="en-US" sz="2000" dirty="0"/>
                <a:t>：</a:t>
              </a:r>
            </a:p>
          </p:txBody>
        </p:sp>
        <p:graphicFrame>
          <p:nvGraphicFramePr>
            <p:cNvPr id="2" name="对象 1">
              <a:extLst>
                <a:ext uri="{FF2B5EF4-FFF2-40B4-BE49-F238E27FC236}">
                  <a16:creationId xmlns:a16="http://schemas.microsoft.com/office/drawing/2014/main" id="{B352F814-CB60-5737-141C-4DA9FBC972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12057" y="1729934"/>
            <a:ext cx="4562941" cy="788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2866676" imgH="495307" progId="Equation.DSMT4">
                    <p:embed/>
                  </p:oleObj>
                </mc:Choice>
                <mc:Fallback>
                  <p:oleObj name="Equation" r:id="rId22" imgW="2866676" imgH="495307" progId="Equation.DSMT4">
                    <p:embed/>
                    <p:pic>
                      <p:nvPicPr>
                        <p:cNvPr id="2" name="对象 1">
                          <a:extLst>
                            <a:ext uri="{FF2B5EF4-FFF2-40B4-BE49-F238E27FC236}">
                              <a16:creationId xmlns:a16="http://schemas.microsoft.com/office/drawing/2014/main" id="{B352F814-CB60-5737-141C-4DA9FBC9729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2012057" y="1729934"/>
                          <a:ext cx="4562941" cy="78828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5323C255-93EC-0F95-5163-F6F6AF5361D0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473" y="760813"/>
            <a:ext cx="1648606" cy="1247247"/>
          </a:xfrm>
          <a:prstGeom prst="rect">
            <a:avLst/>
          </a:prstGeom>
          <a:noFill/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8E658A9-1CAE-31C5-E3B1-3434C9300B61}"/>
              </a:ext>
            </a:extLst>
          </p:cNvPr>
          <p:cNvSpPr/>
          <p:nvPr/>
        </p:nvSpPr>
        <p:spPr>
          <a:xfrm>
            <a:off x="4648600" y="5309542"/>
            <a:ext cx="1447399" cy="392754"/>
          </a:xfrm>
          <a:prstGeom prst="rect">
            <a:avLst/>
          </a:prstGeom>
          <a:solidFill>
            <a:srgbClr val="D3EA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8CA3DD7-D12B-A557-0259-A19A77A0DFA5}"/>
              </a:ext>
            </a:extLst>
          </p:cNvPr>
          <p:cNvGrpSpPr/>
          <p:nvPr/>
        </p:nvGrpSpPr>
        <p:grpSpPr>
          <a:xfrm>
            <a:off x="380277" y="2809550"/>
            <a:ext cx="6132046" cy="1015118"/>
            <a:chOff x="706448" y="2570340"/>
            <a:chExt cx="6132046" cy="1015118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8376C92-8CA5-2F4A-5783-88D1EE781386}"/>
                </a:ext>
              </a:extLst>
            </p:cNvPr>
            <p:cNvSpPr txBox="1"/>
            <p:nvPr/>
          </p:nvSpPr>
          <p:spPr>
            <a:xfrm>
              <a:off x="706448" y="2894776"/>
              <a:ext cx="5389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回波信号</a:t>
              </a:r>
              <a:r>
                <a:rPr lang="zh-CN" altLang="en-US" sz="2000" dirty="0"/>
                <a:t>：</a:t>
              </a:r>
            </a:p>
          </p:txBody>
        </p:sp>
        <p:graphicFrame>
          <p:nvGraphicFramePr>
            <p:cNvPr id="5" name="对象 4">
              <a:extLst>
                <a:ext uri="{FF2B5EF4-FFF2-40B4-BE49-F238E27FC236}">
                  <a16:creationId xmlns:a16="http://schemas.microsoft.com/office/drawing/2014/main" id="{A7A31600-86BA-0B1A-0C15-576531A5570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12057" y="2570340"/>
            <a:ext cx="4826437" cy="10151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3746160" imgH="787320" progId="Equation.DSMT4">
                    <p:embed/>
                  </p:oleObj>
                </mc:Choice>
                <mc:Fallback>
                  <p:oleObj name="Equation" r:id="rId25" imgW="3746160" imgH="787320" progId="Equation.DSMT4">
                    <p:embed/>
                    <p:pic>
                      <p:nvPicPr>
                        <p:cNvPr id="5" name="对象 4">
                          <a:extLst>
                            <a:ext uri="{FF2B5EF4-FFF2-40B4-BE49-F238E27FC236}">
                              <a16:creationId xmlns:a16="http://schemas.microsoft.com/office/drawing/2014/main" id="{A7A31600-86BA-0B1A-0C15-576531A5570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2012057" y="2570340"/>
                          <a:ext cx="4826437" cy="101511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58D6F764-E132-D4DA-B069-0FD80B68F083}"/>
              </a:ext>
            </a:extLst>
          </p:cNvPr>
          <p:cNvGrpSpPr/>
          <p:nvPr/>
        </p:nvGrpSpPr>
        <p:grpSpPr>
          <a:xfrm>
            <a:off x="380277" y="5203850"/>
            <a:ext cx="5715723" cy="604138"/>
            <a:chOff x="706448" y="5046307"/>
            <a:chExt cx="5715723" cy="604138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245F76D-2824-8FC0-C620-57C46A68F498}"/>
                </a:ext>
              </a:extLst>
            </p:cNvPr>
            <p:cNvSpPr txBox="1"/>
            <p:nvPr/>
          </p:nvSpPr>
          <p:spPr>
            <a:xfrm>
              <a:off x="706448" y="5148321"/>
              <a:ext cx="5389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采样信号</a:t>
              </a:r>
              <a:r>
                <a:rPr lang="zh-CN" altLang="en-US" sz="2000" dirty="0"/>
                <a:t>：</a:t>
              </a:r>
            </a:p>
          </p:txBody>
        </p:sp>
        <p:graphicFrame>
          <p:nvGraphicFramePr>
            <p:cNvPr id="13" name="对象 12">
              <a:extLst>
                <a:ext uri="{FF2B5EF4-FFF2-40B4-BE49-F238E27FC236}">
                  <a16:creationId xmlns:a16="http://schemas.microsoft.com/office/drawing/2014/main" id="{5F91102E-2274-026B-5224-75B31DBE1CC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95071" y="5046307"/>
            <a:ext cx="4427100" cy="604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3162240" imgH="431640" progId="Equation.DSMT4">
                    <p:embed/>
                  </p:oleObj>
                </mc:Choice>
                <mc:Fallback>
                  <p:oleObj name="Equation" r:id="rId27" imgW="3162240" imgH="43164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AD7DFA04-1991-366D-6B29-313FD3B033C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1995071" y="5046307"/>
                          <a:ext cx="4427100" cy="6041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25011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5F6FE-6570-E2A3-FEAC-C344A67FA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8D6F764-E132-D4DA-B069-0FD80B68F083}"/>
              </a:ext>
            </a:extLst>
          </p:cNvPr>
          <p:cNvGrpSpPr/>
          <p:nvPr/>
        </p:nvGrpSpPr>
        <p:grpSpPr>
          <a:xfrm>
            <a:off x="380277" y="5203850"/>
            <a:ext cx="5715723" cy="604138"/>
            <a:chOff x="706448" y="5046307"/>
            <a:chExt cx="5715723" cy="604138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245F76D-2824-8FC0-C620-57C46A68F498}"/>
                </a:ext>
              </a:extLst>
            </p:cNvPr>
            <p:cNvSpPr txBox="1"/>
            <p:nvPr/>
          </p:nvSpPr>
          <p:spPr>
            <a:xfrm>
              <a:off x="706448" y="5148321"/>
              <a:ext cx="5389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采样信号</a:t>
              </a:r>
              <a:r>
                <a:rPr lang="zh-CN" altLang="en-US" sz="2000" dirty="0"/>
                <a:t>：</a:t>
              </a:r>
            </a:p>
          </p:txBody>
        </p:sp>
        <p:graphicFrame>
          <p:nvGraphicFramePr>
            <p:cNvPr id="13" name="对象 12">
              <a:extLst>
                <a:ext uri="{FF2B5EF4-FFF2-40B4-BE49-F238E27FC236}">
                  <a16:creationId xmlns:a16="http://schemas.microsoft.com/office/drawing/2014/main" id="{5F91102E-2274-026B-5224-75B31DBE1CC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95071" y="5046307"/>
            <a:ext cx="4427100" cy="604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3162240" imgH="431640" progId="Equation.DSMT4">
                    <p:embed/>
                  </p:oleObj>
                </mc:Choice>
                <mc:Fallback>
                  <p:oleObj name="Equation" r:id="rId3" imgW="3162240" imgH="43164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5F91102E-2274-026B-5224-75B31DBE1C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995071" y="5046307"/>
                          <a:ext cx="4427100" cy="6041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7E4803B-21EE-0361-A65E-BFBC823169DD}"/>
              </a:ext>
            </a:extLst>
          </p:cNvPr>
          <p:cNvGrpSpPr/>
          <p:nvPr/>
        </p:nvGrpSpPr>
        <p:grpSpPr>
          <a:xfrm>
            <a:off x="380277" y="3992324"/>
            <a:ext cx="5827702" cy="1031875"/>
            <a:chOff x="706448" y="3709988"/>
            <a:chExt cx="5827702" cy="103187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AA5AA1C-C177-1EA8-E71C-5FB981806D75}"/>
                </a:ext>
              </a:extLst>
            </p:cNvPr>
            <p:cNvSpPr txBox="1"/>
            <p:nvPr/>
          </p:nvSpPr>
          <p:spPr>
            <a:xfrm>
              <a:off x="706448" y="4025870"/>
              <a:ext cx="5389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混频信号</a:t>
              </a:r>
              <a:r>
                <a:rPr lang="zh-CN" altLang="en-US" sz="2000" dirty="0"/>
                <a:t>：</a:t>
              </a:r>
            </a:p>
          </p:txBody>
        </p:sp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663B2916-2C8E-F912-9724-53A97115128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87550" y="3709988"/>
            <a:ext cx="4546600" cy="1031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3466800" imgH="787320" progId="Equation.DSMT4">
                    <p:embed/>
                  </p:oleObj>
                </mc:Choice>
                <mc:Fallback>
                  <p:oleObj name="Equation" r:id="rId5" imgW="3466800" imgH="787320" progId="Equation.DSMT4">
                    <p:embed/>
                    <p:pic>
                      <p:nvPicPr>
                        <p:cNvPr id="10" name="对象 9">
                          <a:extLst>
                            <a:ext uri="{FF2B5EF4-FFF2-40B4-BE49-F238E27FC236}">
                              <a16:creationId xmlns:a16="http://schemas.microsoft.com/office/drawing/2014/main" id="{663B2916-2C8E-F912-9724-53A97115128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987550" y="3709988"/>
                          <a:ext cx="4546600" cy="1031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F37AAB64-3BA2-19D4-98D7-4E0BC5D8E6D3}"/>
              </a:ext>
            </a:extLst>
          </p:cNvPr>
          <p:cNvSpPr txBox="1"/>
          <p:nvPr/>
        </p:nvSpPr>
        <p:spPr>
          <a:xfrm>
            <a:off x="-200" y="1155704"/>
            <a:ext cx="7925000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40000"/>
              </a:lnSpc>
              <a:buFont typeface="微软雅黑" panose="020B0503020204020204" pitchFamily="34" charset="-122"/>
              <a:buChar char="－"/>
            </a:pP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3.3.1 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步进频率信号求高分辨一维距离像（</a:t>
            </a: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HRRP)</a:t>
            </a: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9472C58F-727A-FA2E-7362-1F2F1DE63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75" y="365125"/>
            <a:ext cx="10385425" cy="560388"/>
          </a:xfrm>
        </p:spPr>
        <p:txBody>
          <a:bodyPr/>
          <a:lstStyle/>
          <a:p>
            <a:r>
              <a:rPr lang="en-US" altLang="zh-CN" sz="3600" dirty="0">
                <a:solidFill>
                  <a:srgbClr val="01519A"/>
                </a:solidFill>
              </a:rPr>
              <a:t>3.3 </a:t>
            </a:r>
            <a:r>
              <a:rPr lang="zh-CN" altLang="en-US" sz="3600" dirty="0">
                <a:solidFill>
                  <a:srgbClr val="01519A"/>
                </a:solidFill>
              </a:rPr>
              <a:t>海面与目标复合电磁散射建模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3C0BF6F-4A46-DB08-4D1C-5740104CF3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2171" y="1219835"/>
            <a:ext cx="5585460" cy="5273040"/>
          </a:xfrm>
          <a:prstGeom prst="rect">
            <a:avLst/>
          </a:prstGeom>
        </p:spPr>
      </p:pic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6C394631-3DED-C09E-0ED6-DE3714EF35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34450" y="1927225"/>
          <a:ext cx="850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50680" imgH="393480" progId="Equation.DSMT4">
                  <p:embed/>
                </p:oleObj>
              </mc:Choice>
              <mc:Fallback>
                <p:oleObj name="Equation" r:id="rId8" imgW="850680" imgH="39348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6C394631-3DED-C09E-0ED6-DE3714EF3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934450" y="1927225"/>
                        <a:ext cx="850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3411E372-4E5A-B0CF-B5D4-FEDC4EEA14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28100" y="2797175"/>
          <a:ext cx="863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63280" imgH="393480" progId="Equation.DSMT4">
                  <p:embed/>
                </p:oleObj>
              </mc:Choice>
              <mc:Fallback>
                <p:oleObj name="Equation" r:id="rId10" imgW="863280" imgH="393480" progId="Equation.DSMT4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3411E372-4E5A-B0CF-B5D4-FEDC4EEA14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928100" y="2797175"/>
                        <a:ext cx="863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EE9FC7D6-B832-FF92-B5BF-FF6BB8811A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34450" y="3667125"/>
          <a:ext cx="850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850680" imgH="393480" progId="Equation.DSMT4">
                  <p:embed/>
                </p:oleObj>
              </mc:Choice>
              <mc:Fallback>
                <p:oleObj name="Equation" r:id="rId12" imgW="850680" imgH="393480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EE9FC7D6-B832-FF92-B5BF-FF6BB8811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934450" y="3667125"/>
                        <a:ext cx="850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9887230F-B596-6F6D-2C0A-82D6508D87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09050" y="4537075"/>
          <a:ext cx="914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914400" imgH="393480" progId="Equation.DSMT4">
                  <p:embed/>
                </p:oleObj>
              </mc:Choice>
              <mc:Fallback>
                <p:oleObj name="Equation" r:id="rId14" imgW="914400" imgH="39348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9887230F-B596-6F6D-2C0A-82D6508D87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909050" y="4537075"/>
                        <a:ext cx="9144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DB4639F8-5D3F-CD12-9033-88B6B8DE3D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41075" y="2147593"/>
          <a:ext cx="381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380880" imgH="253800" progId="Equation.DSMT4">
                  <p:embed/>
                </p:oleObj>
              </mc:Choice>
              <mc:Fallback>
                <p:oleObj name="Equation" r:id="rId16" imgW="380880" imgH="253800" progId="Equation.DSMT4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DB4639F8-5D3F-CD12-9033-88B6B8DE3D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1141075" y="2147593"/>
                        <a:ext cx="381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DDA76379-8562-FB0A-7D67-70F54663C1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34725" y="3037750"/>
          <a:ext cx="393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93480" imgH="253800" progId="Equation.DSMT4">
                  <p:embed/>
                </p:oleObj>
              </mc:Choice>
              <mc:Fallback>
                <p:oleObj name="Equation" r:id="rId18" imgW="393480" imgH="253800" progId="Equation.DSMT4">
                  <p:embed/>
                  <p:pic>
                    <p:nvPicPr>
                      <p:cNvPr id="39" name="对象 38">
                        <a:extLst>
                          <a:ext uri="{FF2B5EF4-FFF2-40B4-BE49-F238E27FC236}">
                            <a16:creationId xmlns:a16="http://schemas.microsoft.com/office/drawing/2014/main" id="{DDA76379-8562-FB0A-7D67-70F54663C1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1134725" y="3037750"/>
                        <a:ext cx="393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E28F8101-B401-1B5C-5083-0C570BE791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41075" y="3927907"/>
          <a:ext cx="381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380880" imgH="253800" progId="Equation.DSMT4">
                  <p:embed/>
                </p:oleObj>
              </mc:Choice>
              <mc:Fallback>
                <p:oleObj name="Equation" r:id="rId20" imgW="380880" imgH="253800" progId="Equation.DSMT4">
                  <p:embed/>
                  <p:pic>
                    <p:nvPicPr>
                      <p:cNvPr id="40" name="对象 39">
                        <a:extLst>
                          <a:ext uri="{FF2B5EF4-FFF2-40B4-BE49-F238E27FC236}">
                            <a16:creationId xmlns:a16="http://schemas.microsoft.com/office/drawing/2014/main" id="{E28F8101-B401-1B5C-5083-0C570BE791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1141075" y="3927907"/>
                        <a:ext cx="381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5C0A5329-7D6F-5C3B-2AA1-14C4A52F0D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09325" y="4818063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444240" imgH="253800" progId="Equation.DSMT4">
                  <p:embed/>
                </p:oleObj>
              </mc:Choice>
              <mc:Fallback>
                <p:oleObj name="Equation" r:id="rId22" imgW="444240" imgH="253800" progId="Equation.DSMT4">
                  <p:embed/>
                  <p:pic>
                    <p:nvPicPr>
                      <p:cNvPr id="41" name="对象 40">
                        <a:extLst>
                          <a:ext uri="{FF2B5EF4-FFF2-40B4-BE49-F238E27FC236}">
                            <a16:creationId xmlns:a16="http://schemas.microsoft.com/office/drawing/2014/main" id="{5C0A5329-7D6F-5C3B-2AA1-14C4A52F0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1109325" y="4818063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矩形 44">
            <a:extLst>
              <a:ext uri="{FF2B5EF4-FFF2-40B4-BE49-F238E27FC236}">
                <a16:creationId xmlns:a16="http://schemas.microsoft.com/office/drawing/2014/main" id="{1ED3437E-62FE-9C57-CE09-CDEE85BDAECA}"/>
              </a:ext>
            </a:extLst>
          </p:cNvPr>
          <p:cNvSpPr/>
          <p:nvPr/>
        </p:nvSpPr>
        <p:spPr>
          <a:xfrm>
            <a:off x="11026808" y="2039938"/>
            <a:ext cx="853187" cy="3228688"/>
          </a:xfrm>
          <a:prstGeom prst="rect">
            <a:avLst/>
          </a:prstGeom>
          <a:noFill/>
          <a:ln w="28575">
            <a:solidFill>
              <a:srgbClr val="005BAC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F6DBFBF-903D-B509-4A3E-79FBB91DDFC4}"/>
              </a:ext>
            </a:extLst>
          </p:cNvPr>
          <p:cNvGrpSpPr/>
          <p:nvPr/>
        </p:nvGrpSpPr>
        <p:grpSpPr>
          <a:xfrm>
            <a:off x="380277" y="1887477"/>
            <a:ext cx="5868550" cy="788282"/>
            <a:chOff x="706448" y="1729934"/>
            <a:chExt cx="5868550" cy="788282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D5D1CE7-B2D8-DAC7-A421-2B9618F91AC9}"/>
                </a:ext>
              </a:extLst>
            </p:cNvPr>
            <p:cNvSpPr txBox="1"/>
            <p:nvPr/>
          </p:nvSpPr>
          <p:spPr>
            <a:xfrm>
              <a:off x="706448" y="1924020"/>
              <a:ext cx="5389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参考信号</a:t>
              </a:r>
              <a:r>
                <a:rPr lang="zh-CN" altLang="en-US" sz="2000" dirty="0"/>
                <a:t>：</a:t>
              </a:r>
            </a:p>
          </p:txBody>
        </p:sp>
        <p:graphicFrame>
          <p:nvGraphicFramePr>
            <p:cNvPr id="2" name="对象 1">
              <a:extLst>
                <a:ext uri="{FF2B5EF4-FFF2-40B4-BE49-F238E27FC236}">
                  <a16:creationId xmlns:a16="http://schemas.microsoft.com/office/drawing/2014/main" id="{B352F814-CB60-5737-141C-4DA9FBC972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12057" y="1729934"/>
            <a:ext cx="4562941" cy="788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4" imgW="2866676" imgH="495307" progId="Equation.DSMT4">
                    <p:embed/>
                  </p:oleObj>
                </mc:Choice>
                <mc:Fallback>
                  <p:oleObj name="Equation" r:id="rId24" imgW="2866676" imgH="495307" progId="Equation.DSMT4">
                    <p:embed/>
                    <p:pic>
                      <p:nvPicPr>
                        <p:cNvPr id="2" name="对象 1">
                          <a:extLst>
                            <a:ext uri="{FF2B5EF4-FFF2-40B4-BE49-F238E27FC236}">
                              <a16:creationId xmlns:a16="http://schemas.microsoft.com/office/drawing/2014/main" id="{B352F814-CB60-5737-141C-4DA9FBC9729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2012057" y="1729934"/>
                          <a:ext cx="4562941" cy="78828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5323C255-93EC-0F95-5163-F6F6AF5361D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473" y="760813"/>
            <a:ext cx="1648606" cy="1247247"/>
          </a:xfrm>
          <a:prstGeom prst="rect">
            <a:avLst/>
          </a:prstGeom>
          <a:noFill/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8E658A9-1CAE-31C5-E3B1-3434C9300B61}"/>
              </a:ext>
            </a:extLst>
          </p:cNvPr>
          <p:cNvSpPr/>
          <p:nvPr/>
        </p:nvSpPr>
        <p:spPr>
          <a:xfrm>
            <a:off x="4485315" y="6024922"/>
            <a:ext cx="369713" cy="596487"/>
          </a:xfrm>
          <a:prstGeom prst="rect">
            <a:avLst/>
          </a:prstGeom>
          <a:solidFill>
            <a:srgbClr val="D3EA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8CA3DD7-D12B-A557-0259-A19A77A0DFA5}"/>
              </a:ext>
            </a:extLst>
          </p:cNvPr>
          <p:cNvGrpSpPr/>
          <p:nvPr/>
        </p:nvGrpSpPr>
        <p:grpSpPr>
          <a:xfrm>
            <a:off x="380277" y="2809550"/>
            <a:ext cx="6132046" cy="1015118"/>
            <a:chOff x="706448" y="2570340"/>
            <a:chExt cx="6132046" cy="1015118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8376C92-8CA5-2F4A-5783-88D1EE781386}"/>
                </a:ext>
              </a:extLst>
            </p:cNvPr>
            <p:cNvSpPr txBox="1"/>
            <p:nvPr/>
          </p:nvSpPr>
          <p:spPr>
            <a:xfrm>
              <a:off x="706448" y="2894776"/>
              <a:ext cx="5389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回波信号</a:t>
              </a:r>
              <a:r>
                <a:rPr lang="zh-CN" altLang="en-US" sz="2000" dirty="0"/>
                <a:t>：</a:t>
              </a:r>
            </a:p>
          </p:txBody>
        </p:sp>
        <p:graphicFrame>
          <p:nvGraphicFramePr>
            <p:cNvPr id="5" name="对象 4">
              <a:extLst>
                <a:ext uri="{FF2B5EF4-FFF2-40B4-BE49-F238E27FC236}">
                  <a16:creationId xmlns:a16="http://schemas.microsoft.com/office/drawing/2014/main" id="{A7A31600-86BA-0B1A-0C15-576531A5570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12057" y="2570340"/>
            <a:ext cx="4826437" cy="10151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3746160" imgH="787320" progId="Equation.DSMT4">
                    <p:embed/>
                  </p:oleObj>
                </mc:Choice>
                <mc:Fallback>
                  <p:oleObj name="Equation" r:id="rId27" imgW="3746160" imgH="787320" progId="Equation.DSMT4">
                    <p:embed/>
                    <p:pic>
                      <p:nvPicPr>
                        <p:cNvPr id="5" name="对象 4">
                          <a:extLst>
                            <a:ext uri="{FF2B5EF4-FFF2-40B4-BE49-F238E27FC236}">
                              <a16:creationId xmlns:a16="http://schemas.microsoft.com/office/drawing/2014/main" id="{A7A31600-86BA-0B1A-0C15-576531A5570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2012057" y="2570340"/>
                          <a:ext cx="4826437" cy="101511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914C2AEB-CF84-F5BA-F6C3-7CEDF20CA477}"/>
              </a:ext>
            </a:extLst>
          </p:cNvPr>
          <p:cNvSpPr/>
          <p:nvPr/>
        </p:nvSpPr>
        <p:spPr>
          <a:xfrm>
            <a:off x="3582802" y="6119287"/>
            <a:ext cx="880741" cy="4077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C2DB6A5-4158-7B31-CCBF-2490BEF535F7}"/>
              </a:ext>
            </a:extLst>
          </p:cNvPr>
          <p:cNvGrpSpPr/>
          <p:nvPr/>
        </p:nvGrpSpPr>
        <p:grpSpPr>
          <a:xfrm>
            <a:off x="380276" y="6017272"/>
            <a:ext cx="6083592" cy="604138"/>
            <a:chOff x="380276" y="6017272"/>
            <a:chExt cx="6083592" cy="60413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09CD378-D441-C7CF-58E4-E535C8B88470}"/>
                </a:ext>
              </a:extLst>
            </p:cNvPr>
            <p:cNvSpPr txBox="1"/>
            <p:nvPr/>
          </p:nvSpPr>
          <p:spPr>
            <a:xfrm>
              <a:off x="380276" y="6119286"/>
              <a:ext cx="5389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总信号</a:t>
              </a:r>
              <a:r>
                <a:rPr lang="zh-CN" altLang="en-US" sz="2000" dirty="0"/>
                <a:t>：</a:t>
              </a:r>
            </a:p>
          </p:txBody>
        </p:sp>
        <p:graphicFrame>
          <p:nvGraphicFramePr>
            <p:cNvPr id="19" name="对象 18">
              <a:extLst>
                <a:ext uri="{FF2B5EF4-FFF2-40B4-BE49-F238E27FC236}">
                  <a16:creationId xmlns:a16="http://schemas.microsoft.com/office/drawing/2014/main" id="{F5470D24-7927-84BC-777A-8D6512BDBCB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83347438"/>
                </p:ext>
              </p:extLst>
            </p:nvPr>
          </p:nvGraphicFramePr>
          <p:xfrm>
            <a:off x="1644190" y="6017272"/>
            <a:ext cx="4819678" cy="604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3419206" imgH="428714" progId="Equation.DSMT4">
                    <p:embed/>
                  </p:oleObj>
                </mc:Choice>
                <mc:Fallback>
                  <p:oleObj name="Equation" r:id="rId29" imgW="3419206" imgH="428714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1644190" y="6017272"/>
                          <a:ext cx="4819678" cy="6041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4669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5F6FE-6570-E2A3-FEAC-C344A67FA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F37AAB64-3BA2-19D4-98D7-4E0BC5D8E6D3}"/>
              </a:ext>
            </a:extLst>
          </p:cNvPr>
          <p:cNvSpPr txBox="1"/>
          <p:nvPr/>
        </p:nvSpPr>
        <p:spPr>
          <a:xfrm>
            <a:off x="-200" y="1155704"/>
            <a:ext cx="7925000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40000"/>
              </a:lnSpc>
              <a:buFont typeface="微软雅黑" panose="020B0503020204020204" pitchFamily="34" charset="-122"/>
              <a:buChar char="－"/>
            </a:pP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3.3.2 FEKO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实验仿真</a:t>
            </a: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—— 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模型验证</a:t>
            </a:r>
            <a:endParaRPr lang="en-US" altLang="zh-CN" sz="2400" b="1" dirty="0">
              <a:solidFill>
                <a:srgbClr val="005BA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9472C58F-727A-FA2E-7362-1F2F1DE63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75" y="365125"/>
            <a:ext cx="10385425" cy="560388"/>
          </a:xfrm>
        </p:spPr>
        <p:txBody>
          <a:bodyPr/>
          <a:lstStyle/>
          <a:p>
            <a:r>
              <a:rPr lang="en-US" altLang="zh-CN" sz="3600" dirty="0">
                <a:solidFill>
                  <a:srgbClr val="01519A"/>
                </a:solidFill>
              </a:rPr>
              <a:t>3.3 </a:t>
            </a:r>
            <a:r>
              <a:rPr lang="zh-CN" altLang="en-US" sz="3600" dirty="0">
                <a:solidFill>
                  <a:srgbClr val="01519A"/>
                </a:solidFill>
              </a:rPr>
              <a:t>海面与目标复合电磁散射建模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E5ED5EA-641B-973C-B8B3-44AB85A4EF03}"/>
              </a:ext>
            </a:extLst>
          </p:cNvPr>
          <p:cNvSpPr/>
          <p:nvPr/>
        </p:nvSpPr>
        <p:spPr>
          <a:xfrm>
            <a:off x="9229270" y="1709061"/>
            <a:ext cx="2995388" cy="3685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入射波频率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9.3~9.5Hz</a:t>
            </a:r>
          </a:p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信号带宽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200MHz</a:t>
            </a:r>
          </a:p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频带采样点数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</a:p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距离分辨率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0.75m</a:t>
            </a:r>
          </a:p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雷达擦地角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5°, VV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极化</a:t>
            </a:r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方位角</a:t>
            </a:r>
            <a:r>
              <a:rPr lang="en-US" altLang="zh-CN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0°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45°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90°</a:t>
            </a:r>
          </a:p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无海面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叠加</a:t>
            </a:r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A03B171-437E-1C69-8CF9-39EFD5600798}"/>
              </a:ext>
            </a:extLst>
          </p:cNvPr>
          <p:cNvSpPr txBox="1"/>
          <p:nvPr/>
        </p:nvSpPr>
        <p:spPr>
          <a:xfrm>
            <a:off x="9433159" y="1305744"/>
            <a:ext cx="2197296" cy="400110"/>
          </a:xfrm>
          <a:prstGeom prst="rect">
            <a:avLst/>
          </a:prstGeom>
          <a:solidFill>
            <a:srgbClr val="005B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参数设置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6D8BDF7-E90B-F863-5B67-02D2715C5520}"/>
              </a:ext>
            </a:extLst>
          </p:cNvPr>
          <p:cNvSpPr/>
          <p:nvPr/>
        </p:nvSpPr>
        <p:spPr>
          <a:xfrm>
            <a:off x="9229270" y="5871093"/>
            <a:ext cx="2995388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强散射点间距为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船宽</a:t>
            </a:r>
            <a:endParaRPr lang="en-US" altLang="zh-CN" sz="20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A91D700-3240-CE2E-3CD9-392D3729F8F9}"/>
              </a:ext>
            </a:extLst>
          </p:cNvPr>
          <p:cNvSpPr txBox="1"/>
          <p:nvPr/>
        </p:nvSpPr>
        <p:spPr>
          <a:xfrm>
            <a:off x="9433159" y="5488047"/>
            <a:ext cx="2197296" cy="400110"/>
          </a:xfrm>
          <a:prstGeom prst="rect">
            <a:avLst/>
          </a:prstGeom>
          <a:solidFill>
            <a:srgbClr val="005B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结果分析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57B7EA6-65C3-1D65-A121-13377D5E79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1" t="5762" r="8141" b="2881"/>
          <a:stretch/>
        </p:blipFill>
        <p:spPr bwMode="auto">
          <a:xfrm>
            <a:off x="21774" y="1793476"/>
            <a:ext cx="9370584" cy="49891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F0479CF-3AAE-5D9D-BAD2-4E5CEFCF6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2" y="2577024"/>
            <a:ext cx="3265470" cy="3259067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28BB2FF-951F-A3EA-3700-F62B160F1F62}"/>
              </a:ext>
            </a:extLst>
          </p:cNvPr>
          <p:cNvCxnSpPr/>
          <p:nvPr/>
        </p:nvCxnSpPr>
        <p:spPr>
          <a:xfrm>
            <a:off x="6682740" y="3947160"/>
            <a:ext cx="137398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99B85A6-426B-7F51-92BB-C49BCD7CE719}"/>
              </a:ext>
            </a:extLst>
          </p:cNvPr>
          <p:cNvSpPr txBox="1"/>
          <p:nvPr/>
        </p:nvSpPr>
        <p:spPr>
          <a:xfrm>
            <a:off x="6914234" y="3535621"/>
            <a:ext cx="9201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4.1m</a:t>
            </a:r>
            <a:endParaRPr lang="zh-CN" altLang="en-US" sz="2000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E221EB3-ACBD-53EE-9F86-84FB2C6587D9}"/>
              </a:ext>
            </a:extLst>
          </p:cNvPr>
          <p:cNvCxnSpPr>
            <a:cxnSpLocks/>
          </p:cNvCxnSpPr>
          <p:nvPr/>
        </p:nvCxnSpPr>
        <p:spPr>
          <a:xfrm>
            <a:off x="5334000" y="3679371"/>
            <a:ext cx="1175657" cy="10885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9F1CA8F-8A7F-211A-3379-CBFC5CEAC6E7}"/>
              </a:ext>
            </a:extLst>
          </p:cNvPr>
          <p:cNvSpPr txBox="1"/>
          <p:nvPr/>
        </p:nvSpPr>
        <p:spPr>
          <a:xfrm>
            <a:off x="5383700" y="3310039"/>
            <a:ext cx="911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侧入射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80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5F6FE-6570-E2A3-FEAC-C344A67FA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F37AAB64-3BA2-19D4-98D7-4E0BC5D8E6D3}"/>
              </a:ext>
            </a:extLst>
          </p:cNvPr>
          <p:cNvSpPr txBox="1"/>
          <p:nvPr/>
        </p:nvSpPr>
        <p:spPr>
          <a:xfrm>
            <a:off x="-200" y="1155704"/>
            <a:ext cx="7925000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40000"/>
              </a:lnSpc>
              <a:buFont typeface="微软雅黑" panose="020B0503020204020204" pitchFamily="34" charset="-122"/>
              <a:buChar char="－"/>
            </a:pP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3.3.2 FEKO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实验仿真</a:t>
            </a: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—— 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横摇角影响</a:t>
            </a:r>
            <a:endParaRPr lang="en-US" altLang="zh-CN" sz="2400" b="1" dirty="0">
              <a:solidFill>
                <a:srgbClr val="005BA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9472C58F-727A-FA2E-7362-1F2F1DE63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75" y="365125"/>
            <a:ext cx="10385425" cy="560388"/>
          </a:xfrm>
        </p:spPr>
        <p:txBody>
          <a:bodyPr/>
          <a:lstStyle/>
          <a:p>
            <a:r>
              <a:rPr lang="en-US" altLang="zh-CN" sz="3600" dirty="0">
                <a:solidFill>
                  <a:srgbClr val="01519A"/>
                </a:solidFill>
              </a:rPr>
              <a:t>3.3 </a:t>
            </a:r>
            <a:r>
              <a:rPr lang="zh-CN" altLang="en-US" sz="3600" dirty="0">
                <a:solidFill>
                  <a:srgbClr val="01519A"/>
                </a:solidFill>
              </a:rPr>
              <a:t>海面与目标复合电磁散射建模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94F8EFE-8DF8-C9A8-B360-2EE85EC559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15" y="1953506"/>
            <a:ext cx="2970820" cy="22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63A5B5C-B287-B387-B842-07344A9EA4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346" y="1953506"/>
            <a:ext cx="2979108" cy="22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877E935-709A-0D50-4D75-621AFF7DF1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096" y="1953506"/>
            <a:ext cx="2981180" cy="22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2B64076-A875-758D-D5DC-9463B58E60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15" y="4529696"/>
            <a:ext cx="2970820" cy="22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431B7AC-4C66-2E4F-9D67-2DE7444AD3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346" y="4529696"/>
            <a:ext cx="2979108" cy="22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A081AE6-A928-C7A0-3DEA-0097DCB20D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096" y="4529696"/>
            <a:ext cx="2981180" cy="22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E52C0759-86F0-8ADE-8BD0-0D246D59E530}"/>
              </a:ext>
            </a:extLst>
          </p:cNvPr>
          <p:cNvSpPr/>
          <p:nvPr/>
        </p:nvSpPr>
        <p:spPr>
          <a:xfrm>
            <a:off x="9229270" y="1829027"/>
            <a:ext cx="2995388" cy="1592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方位角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0°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45°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90°</a:t>
            </a:r>
          </a:p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侧</a:t>
            </a:r>
            <a:r>
              <a:rPr lang="en-US" altLang="zh-CN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斜</a:t>
            </a:r>
            <a:r>
              <a:rPr lang="en-US" altLang="zh-CN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入射</a:t>
            </a:r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无海面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叠加</a:t>
            </a:r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6D24E4F-2032-6815-DD66-86C5A419A8C0}"/>
              </a:ext>
            </a:extLst>
          </p:cNvPr>
          <p:cNvSpPr txBox="1"/>
          <p:nvPr/>
        </p:nvSpPr>
        <p:spPr>
          <a:xfrm>
            <a:off x="9433159" y="1362477"/>
            <a:ext cx="2197296" cy="400110"/>
          </a:xfrm>
          <a:prstGeom prst="rect">
            <a:avLst/>
          </a:prstGeom>
          <a:solidFill>
            <a:srgbClr val="005B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参数设置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5A3DD2A-3409-0B83-772E-1B73BF4C653C}"/>
              </a:ext>
            </a:extLst>
          </p:cNvPr>
          <p:cNvSpPr/>
          <p:nvPr/>
        </p:nvSpPr>
        <p:spPr>
          <a:xfrm>
            <a:off x="9229270" y="3954383"/>
            <a:ext cx="2995388" cy="2792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随着横摇角变化</a:t>
            </a:r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RCS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明显改变</a:t>
            </a:r>
            <a:endParaRPr lang="en-US" altLang="zh-CN" sz="20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HRRP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峰值相似</a:t>
            </a:r>
            <a:endParaRPr lang="en-US" altLang="zh-CN" sz="20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7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随方位角变化</a:t>
            </a:r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横摇对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正入射影响最小</a:t>
            </a:r>
            <a:endParaRPr lang="en-US" altLang="zh-CN" sz="20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FA4BB2B-B795-E809-CD9A-62A0F2DE73E0}"/>
              </a:ext>
            </a:extLst>
          </p:cNvPr>
          <p:cNvSpPr txBox="1"/>
          <p:nvPr/>
        </p:nvSpPr>
        <p:spPr>
          <a:xfrm>
            <a:off x="9433159" y="3571337"/>
            <a:ext cx="2197296" cy="400110"/>
          </a:xfrm>
          <a:prstGeom prst="rect">
            <a:avLst/>
          </a:prstGeom>
          <a:solidFill>
            <a:srgbClr val="005B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结果分析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251C45F-2B18-AF27-50CC-2D57E022EC99}"/>
              </a:ext>
            </a:extLst>
          </p:cNvPr>
          <p:cNvSpPr/>
          <p:nvPr/>
        </p:nvSpPr>
        <p:spPr>
          <a:xfrm>
            <a:off x="128017" y="1895630"/>
            <a:ext cx="9101254" cy="2284476"/>
          </a:xfrm>
          <a:prstGeom prst="rect">
            <a:avLst/>
          </a:prstGeom>
          <a:noFill/>
          <a:ln w="19050">
            <a:solidFill>
              <a:srgbClr val="005BAC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81DA973-14C4-BEC6-8678-289961EE8ADE}"/>
              </a:ext>
            </a:extLst>
          </p:cNvPr>
          <p:cNvSpPr txBox="1"/>
          <p:nvPr/>
        </p:nvSpPr>
        <p:spPr>
          <a:xfrm>
            <a:off x="3790631" y="1712483"/>
            <a:ext cx="185781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5BAC"/>
                </a:solidFill>
              </a:rPr>
              <a:t>窄带特征</a:t>
            </a:r>
            <a:r>
              <a:rPr lang="en-US" altLang="zh-CN" sz="2000" b="1" dirty="0">
                <a:solidFill>
                  <a:srgbClr val="005BAC"/>
                </a:solidFill>
              </a:rPr>
              <a:t>RCS</a:t>
            </a:r>
            <a:endParaRPr lang="zh-CN" altLang="en-US" sz="2000" dirty="0">
              <a:solidFill>
                <a:srgbClr val="005BAC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B1D781A-7800-DC46-9A8B-A5F0B4CB3905}"/>
              </a:ext>
            </a:extLst>
          </p:cNvPr>
          <p:cNvSpPr/>
          <p:nvPr/>
        </p:nvSpPr>
        <p:spPr>
          <a:xfrm>
            <a:off x="128016" y="4461066"/>
            <a:ext cx="9101253" cy="2309261"/>
          </a:xfrm>
          <a:prstGeom prst="rect">
            <a:avLst/>
          </a:prstGeom>
          <a:noFill/>
          <a:ln w="19050">
            <a:solidFill>
              <a:srgbClr val="005BAC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1442B3E-CAC5-CC79-6451-BF94CA57823E}"/>
              </a:ext>
            </a:extLst>
          </p:cNvPr>
          <p:cNvSpPr txBox="1"/>
          <p:nvPr/>
        </p:nvSpPr>
        <p:spPr>
          <a:xfrm>
            <a:off x="3698034" y="4272754"/>
            <a:ext cx="204301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5BAC"/>
                </a:solidFill>
              </a:rPr>
              <a:t>宽带特征</a:t>
            </a:r>
            <a:r>
              <a:rPr lang="en-US" altLang="zh-CN" sz="2000" b="1" dirty="0">
                <a:solidFill>
                  <a:srgbClr val="005BAC"/>
                </a:solidFill>
              </a:rPr>
              <a:t>HRRP</a:t>
            </a:r>
            <a:endParaRPr lang="zh-CN" altLang="en-US" sz="2000" dirty="0">
              <a:solidFill>
                <a:srgbClr val="005B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92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1519A"/>
                </a:solidFill>
              </a:rPr>
              <a:t>1 </a:t>
            </a:r>
            <a:r>
              <a:rPr lang="zh-CN" altLang="en-US" sz="3600" dirty="0">
                <a:solidFill>
                  <a:srgbClr val="01519A"/>
                </a:solidFill>
              </a:rPr>
              <a:t>课题背景和意义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0" y="1223670"/>
            <a:ext cx="8035814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40000"/>
              </a:lnSpc>
              <a:buFont typeface="微软雅黑" panose="020B0503020204020204" pitchFamily="34" charset="-122"/>
              <a:buChar char="－"/>
            </a:pP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课题来源</a:t>
            </a:r>
            <a:endParaRPr lang="en-US" altLang="zh-CN" sz="2400" b="1" dirty="0">
              <a:solidFill>
                <a:srgbClr val="005BA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E24F08-26AD-56F5-6CD3-BFE968270866}"/>
              </a:ext>
            </a:extLst>
          </p:cNvPr>
          <p:cNvSpPr txBox="1"/>
          <p:nvPr/>
        </p:nvSpPr>
        <p:spPr>
          <a:xfrm>
            <a:off x="0" y="3221775"/>
            <a:ext cx="8035814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40000"/>
              </a:lnSpc>
              <a:buFont typeface="微软雅黑" panose="020B0503020204020204" pitchFamily="34" charset="-122"/>
              <a:buChar char="－"/>
            </a:pPr>
            <a:r>
              <a:rPr lang="zh-CN" altLang="en-US" sz="2400" b="1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  <a:endParaRPr lang="en-US" altLang="zh-CN" sz="2400" b="1" dirty="0">
              <a:solidFill>
                <a:srgbClr val="005BA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全球最强雷达露真容！美军海基X波段雷达长这样">
            <a:extLst>
              <a:ext uri="{FF2B5EF4-FFF2-40B4-BE49-F238E27FC236}">
                <a16:creationId xmlns:a16="http://schemas.microsoft.com/office/drawing/2014/main" id="{15966504-2721-1A91-0FB4-F68C19C4D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684" y="1239573"/>
            <a:ext cx="2064909" cy="257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中国海军052C型驱逐舰......|驱逐舰|中国海军_新浪新闻">
            <a:extLst>
              <a:ext uri="{FF2B5EF4-FFF2-40B4-BE49-F238E27FC236}">
                <a16:creationId xmlns:a16="http://schemas.microsoft.com/office/drawing/2014/main" id="{D96B0790-8F56-587A-D76D-8E62F80E2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857" y="1244638"/>
            <a:ext cx="3518845" cy="257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6BA1E472-AE49-6385-A881-D61FDAF7CC9D}"/>
              </a:ext>
            </a:extLst>
          </p:cNvPr>
          <p:cNvSpPr/>
          <p:nvPr/>
        </p:nvSpPr>
        <p:spPr>
          <a:xfrm>
            <a:off x="8095593" y="2230114"/>
            <a:ext cx="405264" cy="553357"/>
          </a:xfrm>
          <a:prstGeom prst="rightArrow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FC19CD0-3410-5ED0-0D31-C51C908578E4}"/>
              </a:ext>
            </a:extLst>
          </p:cNvPr>
          <p:cNvGrpSpPr/>
          <p:nvPr/>
        </p:nvGrpSpPr>
        <p:grpSpPr>
          <a:xfrm>
            <a:off x="710558" y="3859118"/>
            <a:ext cx="12616330" cy="2038507"/>
            <a:chOff x="710558" y="3859118"/>
            <a:chExt cx="12616330" cy="2038507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4360609B-0D3E-3BFA-FC53-98FB61879AA0}"/>
                </a:ext>
              </a:extLst>
            </p:cNvPr>
            <p:cNvSpPr txBox="1"/>
            <p:nvPr/>
          </p:nvSpPr>
          <p:spPr>
            <a:xfrm>
              <a:off x="710558" y="3859118"/>
              <a:ext cx="6985642" cy="2038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2000" b="1" dirty="0"/>
                <a:t>海面杂波</a:t>
              </a:r>
              <a:r>
                <a:rPr lang="zh-CN" altLang="en-US" sz="2000" b="1" dirty="0">
                  <a:solidFill>
                    <a:srgbClr val="C00000"/>
                  </a:solidFill>
                </a:rPr>
                <a:t>难</a:t>
              </a:r>
              <a:r>
                <a:rPr lang="zh-CN" altLang="en-US" sz="2000" b="1" dirty="0"/>
                <a:t>区分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000" dirty="0"/>
                <a:t>        </a:t>
              </a:r>
              <a:r>
                <a:rPr lang="zh-CN" altLang="en-US" sz="2000" dirty="0"/>
                <a:t>海面环境形成</a:t>
              </a:r>
              <a:r>
                <a:rPr lang="zh-CN" altLang="en-US" sz="2000" dirty="0">
                  <a:solidFill>
                    <a:srgbClr val="C00000"/>
                  </a:solidFill>
                </a:rPr>
                <a:t>宽频谱</a:t>
              </a:r>
              <a:r>
                <a:rPr lang="zh-CN" altLang="en-US" sz="2000" dirty="0"/>
                <a:t>、</a:t>
              </a:r>
              <a:r>
                <a:rPr lang="zh-CN" altLang="en-US" sz="2000" dirty="0">
                  <a:solidFill>
                    <a:srgbClr val="C00000"/>
                  </a:solidFill>
                </a:rPr>
                <a:t>强随机</a:t>
              </a:r>
              <a:r>
                <a:rPr lang="zh-CN" altLang="en-US" sz="2000" dirty="0"/>
                <a:t>杂波数据</a:t>
              </a:r>
            </a:p>
            <a:p>
              <a:pPr marL="342900" indent="-342900">
                <a:lnSpc>
                  <a:spcPct val="150000"/>
                </a:lnSpc>
                <a:spcBef>
                  <a:spcPts val="1200"/>
                </a:spcBef>
                <a:buFont typeface="Wingdings" panose="05000000000000000000" pitchFamily="2" charset="2"/>
                <a:buChar char="p"/>
              </a:pPr>
              <a:r>
                <a:rPr lang="zh-CN" altLang="en-US" sz="2000" b="1" dirty="0"/>
                <a:t>高海况数据</a:t>
              </a:r>
              <a:r>
                <a:rPr lang="zh-CN" altLang="en-US" sz="2000" b="1" dirty="0">
                  <a:solidFill>
                    <a:srgbClr val="C00000"/>
                  </a:solidFill>
                </a:rPr>
                <a:t>难</a:t>
              </a:r>
              <a:r>
                <a:rPr lang="zh-CN" altLang="en-US" sz="2000" b="1" dirty="0"/>
                <a:t>获得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000" dirty="0"/>
                <a:t>        </a:t>
              </a:r>
              <a:r>
                <a:rPr lang="zh-CN" altLang="en-US" sz="2000" dirty="0"/>
                <a:t>公开雷达实验</a:t>
              </a:r>
              <a:r>
                <a:rPr lang="zh-CN" altLang="en-US" sz="2000" dirty="0">
                  <a:solidFill>
                    <a:srgbClr val="C00000"/>
                  </a:solidFill>
                </a:rPr>
                <a:t>数据少</a:t>
              </a:r>
              <a:r>
                <a:rPr lang="zh-CN" altLang="en-US" sz="2000" dirty="0"/>
                <a:t>，少系统数据支撑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BDEBD17-759F-CD36-3929-CCA09C5E7860}"/>
                </a:ext>
              </a:extLst>
            </p:cNvPr>
            <p:cNvSpPr txBox="1"/>
            <p:nvPr/>
          </p:nvSpPr>
          <p:spPr>
            <a:xfrm>
              <a:off x="6187644" y="3859118"/>
              <a:ext cx="7139244" cy="20385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spcBef>
                  <a:spcPts val="1200"/>
                </a:spcBef>
                <a:buFont typeface="Wingdings" panose="05000000000000000000" pitchFamily="2" charset="2"/>
                <a:buChar char="p"/>
              </a:pPr>
              <a:r>
                <a:rPr lang="zh-CN" altLang="en-US" sz="2000" b="1" dirty="0"/>
                <a:t>海面舰船运动</a:t>
              </a:r>
              <a:r>
                <a:rPr lang="zh-CN" altLang="en-US" sz="2000" b="1" dirty="0">
                  <a:solidFill>
                    <a:srgbClr val="C00000"/>
                  </a:solidFill>
                </a:rPr>
                <a:t>难</a:t>
              </a:r>
              <a:r>
                <a:rPr lang="zh-CN" altLang="en-US" sz="2000" b="1" dirty="0"/>
                <a:t>耦合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000" dirty="0"/>
                <a:t>        </a:t>
              </a:r>
              <a:r>
                <a:rPr lang="zh-CN" altLang="en-US" sz="2000" dirty="0"/>
                <a:t>舰船姿态随海面变化，</a:t>
              </a:r>
              <a:r>
                <a:rPr lang="zh-CN" altLang="en-US" sz="2000" dirty="0">
                  <a:solidFill>
                    <a:srgbClr val="C00000"/>
                  </a:solidFill>
                </a:rPr>
                <a:t>改变</a:t>
              </a:r>
              <a:r>
                <a:rPr lang="zh-CN" altLang="en-US" sz="2000" dirty="0"/>
                <a:t>电磁散射特性</a:t>
              </a:r>
              <a:endParaRPr lang="zh-CN" altLang="en-US" sz="2000" dirty="0">
                <a:solidFill>
                  <a:srgbClr val="C00000"/>
                </a:solidFill>
              </a:endParaRPr>
            </a:p>
            <a:p>
              <a:pPr marL="342900" indent="-342900">
                <a:lnSpc>
                  <a:spcPct val="150000"/>
                </a:lnSpc>
                <a:spcBef>
                  <a:spcPts val="1200"/>
                </a:spcBef>
                <a:buFont typeface="Wingdings" panose="05000000000000000000" pitchFamily="2" charset="2"/>
                <a:buChar char="p"/>
              </a:pPr>
              <a:r>
                <a:rPr lang="zh-CN" altLang="en-US" sz="2000" b="1" dirty="0"/>
                <a:t>电磁散射方法</a:t>
              </a:r>
              <a:r>
                <a:rPr lang="zh-CN" altLang="en-US" sz="2000" b="1" dirty="0">
                  <a:solidFill>
                    <a:srgbClr val="C00000"/>
                  </a:solidFill>
                </a:rPr>
                <a:t>难</a:t>
              </a:r>
              <a:r>
                <a:rPr lang="zh-CN" altLang="en-US" sz="2000" b="1" dirty="0"/>
                <a:t>高效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000" dirty="0"/>
                <a:t>        </a:t>
              </a:r>
              <a:r>
                <a:rPr lang="zh-CN" altLang="en-US" sz="2000" dirty="0"/>
                <a:t>多面元强耦合导致</a:t>
              </a:r>
              <a:r>
                <a:rPr lang="zh-CN" altLang="en-US" sz="2000" dirty="0">
                  <a:solidFill>
                    <a:srgbClr val="C00000"/>
                  </a:solidFill>
                </a:rPr>
                <a:t>大计算量</a:t>
              </a:r>
              <a:r>
                <a:rPr lang="zh-CN" altLang="en-US" sz="2000" dirty="0"/>
                <a:t>和</a:t>
              </a:r>
              <a:r>
                <a:rPr lang="zh-CN" altLang="en-US" sz="2000" dirty="0">
                  <a:solidFill>
                    <a:srgbClr val="C00000"/>
                  </a:solidFill>
                </a:rPr>
                <a:t>低准确性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E0B5CEC-9444-C373-48DB-D3A3CAB95B7A}"/>
              </a:ext>
            </a:extLst>
          </p:cNvPr>
          <p:cNvGrpSpPr/>
          <p:nvPr/>
        </p:nvGrpSpPr>
        <p:grpSpPr>
          <a:xfrm>
            <a:off x="0" y="6089715"/>
            <a:ext cx="12192000" cy="768285"/>
            <a:chOff x="0" y="6089715"/>
            <a:chExt cx="12192000" cy="76828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33912C8-68C1-4DF1-F43C-08256F52367B}"/>
                </a:ext>
              </a:extLst>
            </p:cNvPr>
            <p:cNvSpPr/>
            <p:nvPr/>
          </p:nvSpPr>
          <p:spPr>
            <a:xfrm>
              <a:off x="0" y="6089715"/>
              <a:ext cx="12192000" cy="768285"/>
            </a:xfrm>
            <a:prstGeom prst="rect">
              <a:avLst/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FFFF00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5917E06-55F2-AB28-1319-AB0031332619}"/>
                </a:ext>
              </a:extLst>
            </p:cNvPr>
            <p:cNvSpPr txBox="1"/>
            <p:nvPr/>
          </p:nvSpPr>
          <p:spPr>
            <a:xfrm>
              <a:off x="1346462" y="6243025"/>
              <a:ext cx="9499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i="0" dirty="0">
                  <a:solidFill>
                    <a:srgbClr val="FFFF00"/>
                  </a:solidFill>
                  <a:effectLst/>
                  <a:latin typeface="微软雅黑" panose="020B0503020204020204" pitchFamily="34" charset="-122"/>
                </a:rPr>
                <a:t>高海况下海面和目标电磁仿真对海上目标探测具有现实意义</a:t>
              </a:r>
              <a:endParaRPr lang="zh-CN" altLang="en-US" sz="28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A1897823-C9B4-B220-1644-09FE8E98613C}"/>
              </a:ext>
            </a:extLst>
          </p:cNvPr>
          <p:cNvSpPr txBox="1"/>
          <p:nvPr/>
        </p:nvSpPr>
        <p:spPr>
          <a:xfrm>
            <a:off x="710558" y="1777027"/>
            <a:ext cx="4914862" cy="1230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/>
              <a:t>国家自然科学基金基础科学中心项目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>
              <a:lnSpc>
                <a:spcPct val="200000"/>
              </a:lnSpc>
            </a:pPr>
            <a:r>
              <a:rPr lang="zh-CN" altLang="en-US" sz="2000" dirty="0"/>
              <a:t>  “高速平台雷达目标检测识别”子课题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5F6FE-6570-E2A3-FEAC-C344A67FA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F37AAB64-3BA2-19D4-98D7-4E0BC5D8E6D3}"/>
              </a:ext>
            </a:extLst>
          </p:cNvPr>
          <p:cNvSpPr txBox="1"/>
          <p:nvPr/>
        </p:nvSpPr>
        <p:spPr>
          <a:xfrm>
            <a:off x="-200" y="1155704"/>
            <a:ext cx="7925000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40000"/>
              </a:lnSpc>
              <a:buFont typeface="微软雅黑" panose="020B0503020204020204" pitchFamily="34" charset="-122"/>
              <a:buChar char="－"/>
            </a:pP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3.3.2 FEKO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实验仿真</a:t>
            </a: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—— 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海面叠加影响</a:t>
            </a:r>
            <a:endParaRPr lang="en-US" altLang="zh-CN" sz="2400" b="1" dirty="0">
              <a:solidFill>
                <a:srgbClr val="005BA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9472C58F-727A-FA2E-7362-1F2F1DE63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75" y="365125"/>
            <a:ext cx="10385425" cy="560388"/>
          </a:xfrm>
        </p:spPr>
        <p:txBody>
          <a:bodyPr/>
          <a:lstStyle/>
          <a:p>
            <a:r>
              <a:rPr lang="en-US" altLang="zh-CN" sz="3600" dirty="0">
                <a:solidFill>
                  <a:srgbClr val="01519A"/>
                </a:solidFill>
              </a:rPr>
              <a:t>3.3 </a:t>
            </a:r>
            <a:r>
              <a:rPr lang="zh-CN" altLang="en-US" sz="3600" dirty="0">
                <a:solidFill>
                  <a:srgbClr val="01519A"/>
                </a:solidFill>
              </a:rPr>
              <a:t>海面与目标复合电磁散射建模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5A3DD2A-3409-0B83-772E-1B73BF4C653C}"/>
              </a:ext>
            </a:extLst>
          </p:cNvPr>
          <p:cNvSpPr/>
          <p:nvPr/>
        </p:nvSpPr>
        <p:spPr>
          <a:xfrm>
            <a:off x="9229270" y="3954383"/>
            <a:ext cx="2995388" cy="2715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随着方位角变化</a:t>
            </a:r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海面在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斜入射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显著</a:t>
            </a:r>
            <a:endParaRPr lang="en-US" altLang="zh-CN" sz="20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7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当目标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自身强散射</a:t>
            </a:r>
            <a:endParaRPr lang="en-US" altLang="zh-CN" sz="20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70000"/>
              </a:lnSpc>
            </a:pPr>
            <a:r>
              <a:rPr lang="en-US" altLang="zh-CN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（即侧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正入射时）</a:t>
            </a:r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海面以及耦合影响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忽略</a:t>
            </a:r>
            <a:endParaRPr lang="en-US" altLang="zh-CN" sz="20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FA4BB2B-B795-E809-CD9A-62A0F2DE73E0}"/>
              </a:ext>
            </a:extLst>
          </p:cNvPr>
          <p:cNvSpPr txBox="1"/>
          <p:nvPr/>
        </p:nvSpPr>
        <p:spPr>
          <a:xfrm>
            <a:off x="9433159" y="3571337"/>
            <a:ext cx="2197296" cy="400110"/>
          </a:xfrm>
          <a:prstGeom prst="rect">
            <a:avLst/>
          </a:prstGeom>
          <a:solidFill>
            <a:srgbClr val="005B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结果分析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251C45F-2B18-AF27-50CC-2D57E022EC99}"/>
              </a:ext>
            </a:extLst>
          </p:cNvPr>
          <p:cNvSpPr/>
          <p:nvPr/>
        </p:nvSpPr>
        <p:spPr>
          <a:xfrm>
            <a:off x="128017" y="1895630"/>
            <a:ext cx="9101254" cy="2284476"/>
          </a:xfrm>
          <a:prstGeom prst="rect">
            <a:avLst/>
          </a:prstGeom>
          <a:noFill/>
          <a:ln w="19050">
            <a:solidFill>
              <a:srgbClr val="005BAC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81DA973-14C4-BEC6-8678-289961EE8ADE}"/>
              </a:ext>
            </a:extLst>
          </p:cNvPr>
          <p:cNvSpPr txBox="1"/>
          <p:nvPr/>
        </p:nvSpPr>
        <p:spPr>
          <a:xfrm>
            <a:off x="3543748" y="1712483"/>
            <a:ext cx="235158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5BAC"/>
                </a:solidFill>
              </a:rPr>
              <a:t>横摇角</a:t>
            </a:r>
            <a:r>
              <a:rPr lang="en-US" altLang="zh-CN" sz="2000" b="1" dirty="0">
                <a:solidFill>
                  <a:srgbClr val="005BAC"/>
                </a:solidFill>
              </a:rPr>
              <a:t>0°HRRP</a:t>
            </a:r>
            <a:endParaRPr lang="zh-CN" altLang="en-US" sz="2000" dirty="0">
              <a:solidFill>
                <a:srgbClr val="005BAC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B1D781A-7800-DC46-9A8B-A5F0B4CB3905}"/>
              </a:ext>
            </a:extLst>
          </p:cNvPr>
          <p:cNvSpPr/>
          <p:nvPr/>
        </p:nvSpPr>
        <p:spPr>
          <a:xfrm>
            <a:off x="128016" y="4461066"/>
            <a:ext cx="9101253" cy="2309261"/>
          </a:xfrm>
          <a:prstGeom prst="rect">
            <a:avLst/>
          </a:prstGeom>
          <a:noFill/>
          <a:ln w="19050">
            <a:solidFill>
              <a:srgbClr val="005BAC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1442B3E-CAC5-CC79-6451-BF94CA57823E}"/>
              </a:ext>
            </a:extLst>
          </p:cNvPr>
          <p:cNvSpPr txBox="1"/>
          <p:nvPr/>
        </p:nvSpPr>
        <p:spPr>
          <a:xfrm>
            <a:off x="3543748" y="4272754"/>
            <a:ext cx="235158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5BAC"/>
                </a:solidFill>
              </a:rPr>
              <a:t>横摇角</a:t>
            </a:r>
            <a:r>
              <a:rPr lang="en-US" altLang="zh-CN" sz="2000" b="1" dirty="0">
                <a:solidFill>
                  <a:srgbClr val="005BAC"/>
                </a:solidFill>
              </a:rPr>
              <a:t>7.3°HRRP</a:t>
            </a:r>
            <a:endParaRPr lang="zh-CN" altLang="en-US" sz="2000" dirty="0">
              <a:solidFill>
                <a:srgbClr val="005BAC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61B2FAD-F30B-987B-A5D6-8B8664D4BF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6" y="1939252"/>
            <a:ext cx="2970819" cy="22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29B0895-8809-2865-73C7-0998D28F8B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407" y="1939252"/>
            <a:ext cx="2979109" cy="22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EA9EF7A-B5DD-6CD7-2289-9C46EF6E48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739" y="1939252"/>
            <a:ext cx="2976000" cy="22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2F239A-984E-8367-960D-2A683B6911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7" y="4511483"/>
            <a:ext cx="2965638" cy="22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524A152-5C83-C646-6855-85EC4E6BF6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62" y="4511483"/>
            <a:ext cx="2976000" cy="22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C30C2C-FBB5-4182-2FB5-C715421B661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739" y="4511483"/>
            <a:ext cx="2979109" cy="22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6E7C6B9-5B1F-FA83-AC39-C014D59CF141}"/>
              </a:ext>
            </a:extLst>
          </p:cNvPr>
          <p:cNvSpPr/>
          <p:nvPr/>
        </p:nvSpPr>
        <p:spPr>
          <a:xfrm>
            <a:off x="9229270" y="1829027"/>
            <a:ext cx="2995388" cy="1592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方位角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0°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45°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90°</a:t>
            </a:r>
          </a:p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侧</a:t>
            </a:r>
            <a:r>
              <a:rPr lang="en-US" altLang="zh-CN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斜</a:t>
            </a:r>
            <a:r>
              <a:rPr lang="en-US" altLang="zh-CN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入射</a:t>
            </a:r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风速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5m/s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海面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叠加</a:t>
            </a:r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A43157-D4B3-9C27-8518-097B0AF23207}"/>
              </a:ext>
            </a:extLst>
          </p:cNvPr>
          <p:cNvSpPr txBox="1"/>
          <p:nvPr/>
        </p:nvSpPr>
        <p:spPr>
          <a:xfrm>
            <a:off x="9433159" y="1362477"/>
            <a:ext cx="2197296" cy="400110"/>
          </a:xfrm>
          <a:prstGeom prst="rect">
            <a:avLst/>
          </a:prstGeom>
          <a:solidFill>
            <a:srgbClr val="005B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参数设置</a:t>
            </a:r>
          </a:p>
        </p:txBody>
      </p:sp>
    </p:spTree>
    <p:extLst>
      <p:ext uri="{BB962C8B-B14F-4D97-AF65-F5344CB8AC3E}">
        <p14:creationId xmlns:p14="http://schemas.microsoft.com/office/powerpoint/2010/main" val="39514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5F6FE-6570-E2A3-FEAC-C344A67FA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6A3A151-ED3D-0B4E-57A7-E0A9D3094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676864"/>
              </p:ext>
            </p:extLst>
          </p:nvPr>
        </p:nvGraphicFramePr>
        <p:xfrm>
          <a:off x="144567" y="1210235"/>
          <a:ext cx="6275297" cy="47933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5247">
                  <a:extLst>
                    <a:ext uri="{9D8B030D-6E8A-4147-A177-3AD203B41FA5}">
                      <a16:colId xmlns:a16="http://schemas.microsoft.com/office/drawing/2014/main" val="2562878619"/>
                    </a:ext>
                  </a:extLst>
                </a:gridCol>
                <a:gridCol w="350670">
                  <a:extLst>
                    <a:ext uri="{9D8B030D-6E8A-4147-A177-3AD203B41FA5}">
                      <a16:colId xmlns:a16="http://schemas.microsoft.com/office/drawing/2014/main" val="1920149788"/>
                    </a:ext>
                  </a:extLst>
                </a:gridCol>
                <a:gridCol w="350670">
                  <a:extLst>
                    <a:ext uri="{9D8B030D-6E8A-4147-A177-3AD203B41FA5}">
                      <a16:colId xmlns:a16="http://schemas.microsoft.com/office/drawing/2014/main" val="2730091278"/>
                    </a:ext>
                  </a:extLst>
                </a:gridCol>
                <a:gridCol w="350670">
                  <a:extLst>
                    <a:ext uri="{9D8B030D-6E8A-4147-A177-3AD203B41FA5}">
                      <a16:colId xmlns:a16="http://schemas.microsoft.com/office/drawing/2014/main" val="716267876"/>
                    </a:ext>
                  </a:extLst>
                </a:gridCol>
                <a:gridCol w="350670">
                  <a:extLst>
                    <a:ext uri="{9D8B030D-6E8A-4147-A177-3AD203B41FA5}">
                      <a16:colId xmlns:a16="http://schemas.microsoft.com/office/drawing/2014/main" val="1087821766"/>
                    </a:ext>
                  </a:extLst>
                </a:gridCol>
                <a:gridCol w="350670">
                  <a:extLst>
                    <a:ext uri="{9D8B030D-6E8A-4147-A177-3AD203B41FA5}">
                      <a16:colId xmlns:a16="http://schemas.microsoft.com/office/drawing/2014/main" val="1887189782"/>
                    </a:ext>
                  </a:extLst>
                </a:gridCol>
                <a:gridCol w="350670">
                  <a:extLst>
                    <a:ext uri="{9D8B030D-6E8A-4147-A177-3AD203B41FA5}">
                      <a16:colId xmlns:a16="http://schemas.microsoft.com/office/drawing/2014/main" val="389190343"/>
                    </a:ext>
                  </a:extLst>
                </a:gridCol>
                <a:gridCol w="350670">
                  <a:extLst>
                    <a:ext uri="{9D8B030D-6E8A-4147-A177-3AD203B41FA5}">
                      <a16:colId xmlns:a16="http://schemas.microsoft.com/office/drawing/2014/main" val="1848073692"/>
                    </a:ext>
                  </a:extLst>
                </a:gridCol>
                <a:gridCol w="350670">
                  <a:extLst>
                    <a:ext uri="{9D8B030D-6E8A-4147-A177-3AD203B41FA5}">
                      <a16:colId xmlns:a16="http://schemas.microsoft.com/office/drawing/2014/main" val="3711344617"/>
                    </a:ext>
                  </a:extLst>
                </a:gridCol>
                <a:gridCol w="350670">
                  <a:extLst>
                    <a:ext uri="{9D8B030D-6E8A-4147-A177-3AD203B41FA5}">
                      <a16:colId xmlns:a16="http://schemas.microsoft.com/office/drawing/2014/main" val="659555470"/>
                    </a:ext>
                  </a:extLst>
                </a:gridCol>
                <a:gridCol w="350670">
                  <a:extLst>
                    <a:ext uri="{9D8B030D-6E8A-4147-A177-3AD203B41FA5}">
                      <a16:colId xmlns:a16="http://schemas.microsoft.com/office/drawing/2014/main" val="3402604400"/>
                    </a:ext>
                  </a:extLst>
                </a:gridCol>
                <a:gridCol w="350670">
                  <a:extLst>
                    <a:ext uri="{9D8B030D-6E8A-4147-A177-3AD203B41FA5}">
                      <a16:colId xmlns:a16="http://schemas.microsoft.com/office/drawing/2014/main" val="2256046186"/>
                    </a:ext>
                  </a:extLst>
                </a:gridCol>
                <a:gridCol w="350670">
                  <a:extLst>
                    <a:ext uri="{9D8B030D-6E8A-4147-A177-3AD203B41FA5}">
                      <a16:colId xmlns:a16="http://schemas.microsoft.com/office/drawing/2014/main" val="1083293612"/>
                    </a:ext>
                  </a:extLst>
                </a:gridCol>
                <a:gridCol w="350670">
                  <a:extLst>
                    <a:ext uri="{9D8B030D-6E8A-4147-A177-3AD203B41FA5}">
                      <a16:colId xmlns:a16="http://schemas.microsoft.com/office/drawing/2014/main" val="1358489053"/>
                    </a:ext>
                  </a:extLst>
                </a:gridCol>
                <a:gridCol w="350670">
                  <a:extLst>
                    <a:ext uri="{9D8B030D-6E8A-4147-A177-3AD203B41FA5}">
                      <a16:colId xmlns:a16="http://schemas.microsoft.com/office/drawing/2014/main" val="3717652184"/>
                    </a:ext>
                  </a:extLst>
                </a:gridCol>
                <a:gridCol w="350670">
                  <a:extLst>
                    <a:ext uri="{9D8B030D-6E8A-4147-A177-3AD203B41FA5}">
                      <a16:colId xmlns:a16="http://schemas.microsoft.com/office/drawing/2014/main" val="2785099445"/>
                    </a:ext>
                  </a:extLst>
                </a:gridCol>
              </a:tblGrid>
              <a:tr h="624837">
                <a:tc gridSpan="16"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 dirty="0">
                          <a:solidFill>
                            <a:srgbClr val="1453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毕设进度甘特图</a:t>
                      </a:r>
                    </a:p>
                  </a:txBody>
                  <a:tcPr marL="7026" marR="7026" marT="7026" marB="0" anchor="ctr">
                    <a:lnL w="19050" cap="flat" cmpd="sng" algn="ctr">
                      <a:solidFill>
                        <a:srgbClr val="1453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53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53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70503"/>
                  </a:ext>
                </a:extLst>
              </a:tr>
              <a:tr h="33239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具体工作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19050" cap="flat" cmpd="sng" algn="ctr">
                      <a:solidFill>
                        <a:srgbClr val="1453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第一阶段</a:t>
                      </a:r>
                      <a:endParaRPr lang="en-US" altLang="zh-CN" sz="11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(2024.02~2024.03)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第二阶段</a:t>
                      </a:r>
                      <a:endParaRPr lang="en-US" altLang="zh-CN" sz="11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(2024.03~2024.04)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第三阶段</a:t>
                      </a:r>
                      <a:endParaRPr lang="en-US" altLang="zh-CN" sz="11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(2024.04~2024.05)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53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95095"/>
                  </a:ext>
                </a:extLst>
              </a:tr>
              <a:tr h="3245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2.19</a:t>
                      </a: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2.26</a:t>
                      </a: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3.4</a:t>
                      </a: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3.11</a:t>
                      </a: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3.18</a:t>
                      </a: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3.25</a:t>
                      </a: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4.1</a:t>
                      </a: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4.8</a:t>
                      </a: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4.15</a:t>
                      </a: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4.20</a:t>
                      </a: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4.22</a:t>
                      </a: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4.29</a:t>
                      </a: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5.6</a:t>
                      </a: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5.13</a:t>
                      </a: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5.18</a:t>
                      </a: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53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83338"/>
                  </a:ext>
                </a:extLst>
              </a:tr>
              <a:tr h="43770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文献调研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19050" cap="flat" cmpd="sng" algn="ctr">
                      <a:solidFill>
                        <a:srgbClr val="1453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53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640283"/>
                  </a:ext>
                </a:extLst>
              </a:tr>
              <a:tr h="43770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海谱模型建立</a:t>
                      </a:r>
                    </a:p>
                  </a:txBody>
                  <a:tcPr marL="7026" marR="7026" marT="7026" marB="0" anchor="ctr">
                    <a:lnL w="19050" cap="flat" cmpd="sng" algn="ctr">
                      <a:solidFill>
                        <a:srgbClr val="1453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53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061955"/>
                  </a:ext>
                </a:extLst>
              </a:tr>
              <a:tr h="43770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二维时变</a:t>
                      </a:r>
                      <a:endParaRPr lang="en-US" altLang="zh-CN" sz="11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海面建模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19050" cap="flat" cmpd="sng" algn="ctr">
                      <a:solidFill>
                        <a:srgbClr val="1453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53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754392"/>
                  </a:ext>
                </a:extLst>
              </a:tr>
              <a:tr h="43770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海面参数建立</a:t>
                      </a:r>
                    </a:p>
                  </a:txBody>
                  <a:tcPr marL="7026" marR="7026" marT="7026" marB="0" anchor="ctr">
                    <a:lnL w="19050" cap="flat" cmpd="sng" algn="ctr">
                      <a:solidFill>
                        <a:srgbClr val="1453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53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384664"/>
                  </a:ext>
                </a:extLst>
              </a:tr>
              <a:tr h="43770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海上船舶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运动模型</a:t>
                      </a:r>
                    </a:p>
                  </a:txBody>
                  <a:tcPr marL="7026" marR="7026" marT="7026" marB="0" anchor="ctr">
                    <a:lnL w="19050" cap="flat" cmpd="sng" algn="ctr">
                      <a:solidFill>
                        <a:srgbClr val="1453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53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621459"/>
                  </a:ext>
                </a:extLst>
              </a:tr>
              <a:tr h="4377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FEKO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电磁</a:t>
                      </a:r>
                      <a:endParaRPr lang="en-US" altLang="zh-CN" sz="11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仿真建模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19050" cap="flat" cmpd="sng" algn="ctr">
                      <a:solidFill>
                        <a:srgbClr val="1453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53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3409"/>
                  </a:ext>
                </a:extLst>
              </a:tr>
              <a:tr h="43770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确定实验方案</a:t>
                      </a:r>
                      <a:endParaRPr lang="en-US" altLang="zh-CN" sz="11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完成实测实验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19050" cap="flat" cmpd="sng" algn="ctr">
                      <a:solidFill>
                        <a:srgbClr val="1453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53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40557"/>
                  </a:ext>
                </a:extLst>
              </a:tr>
              <a:tr h="43770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整理数据</a:t>
                      </a:r>
                      <a:endParaRPr lang="en-US" altLang="zh-CN" sz="11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撰写论文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19050" cap="flat" cmpd="sng" algn="ctr">
                      <a:solidFill>
                        <a:srgbClr val="1453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53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53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53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53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53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6" marR="7026" marT="7026" marB="0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888301"/>
                  </a:ext>
                </a:extLst>
              </a:tr>
            </a:tbl>
          </a:graphicData>
        </a:graphic>
      </p:graphicFrame>
      <p:sp>
        <p:nvSpPr>
          <p:cNvPr id="7" name="标题 4">
            <a:extLst>
              <a:ext uri="{FF2B5EF4-FFF2-40B4-BE49-F238E27FC236}">
                <a16:creationId xmlns:a16="http://schemas.microsoft.com/office/drawing/2014/main" id="{9472C58F-727A-FA2E-7362-1F2F1DE63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75" y="365125"/>
            <a:ext cx="10385425" cy="560388"/>
          </a:xfrm>
        </p:spPr>
        <p:txBody>
          <a:bodyPr/>
          <a:lstStyle/>
          <a:p>
            <a:r>
              <a:rPr lang="en-US" altLang="zh-CN" sz="3600" dirty="0">
                <a:solidFill>
                  <a:srgbClr val="01519A"/>
                </a:solidFill>
              </a:rPr>
              <a:t>4 </a:t>
            </a:r>
            <a:r>
              <a:rPr lang="zh-CN" altLang="en-US" sz="3600" dirty="0">
                <a:solidFill>
                  <a:srgbClr val="01519A"/>
                </a:solidFill>
              </a:rPr>
              <a:t>工作总结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446BDB68-2860-5DD1-3E22-ABD8E6F460E6}"/>
              </a:ext>
            </a:extLst>
          </p:cNvPr>
          <p:cNvGrpSpPr/>
          <p:nvPr/>
        </p:nvGrpSpPr>
        <p:grpSpPr>
          <a:xfrm>
            <a:off x="163097" y="1246095"/>
            <a:ext cx="6224254" cy="4687803"/>
            <a:chOff x="163097" y="1246095"/>
            <a:chExt cx="6224254" cy="4687803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0C555F0-82FA-EF42-7D68-BA0DCC632BB8}"/>
                </a:ext>
              </a:extLst>
            </p:cNvPr>
            <p:cNvSpPr/>
            <p:nvPr/>
          </p:nvSpPr>
          <p:spPr>
            <a:xfrm>
              <a:off x="1837765" y="1246095"/>
              <a:ext cx="2909052" cy="4976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36000">
                  <a:schemeClr val="accent5">
                    <a:lumMod val="60000"/>
                    <a:lumOff val="40000"/>
                  </a:schemeClr>
                </a:gs>
                <a:gs pos="71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形 13" descr="时钟 纯色填充">
              <a:extLst>
                <a:ext uri="{FF2B5EF4-FFF2-40B4-BE49-F238E27FC236}">
                  <a16:creationId xmlns:a16="http://schemas.microsoft.com/office/drawing/2014/main" id="{0645E242-56EB-129E-DA7A-DAB84F49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90407" y="1308847"/>
              <a:ext cx="454473" cy="441309"/>
            </a:xfrm>
            <a:prstGeom prst="rect">
              <a:avLst/>
            </a:prstGeom>
          </p:spPr>
        </p:pic>
        <p:pic>
          <p:nvPicPr>
            <p:cNvPr id="15" name="图形 14" descr="秒表 纯色填充">
              <a:extLst>
                <a:ext uri="{FF2B5EF4-FFF2-40B4-BE49-F238E27FC236}">
                  <a16:creationId xmlns:a16="http://schemas.microsoft.com/office/drawing/2014/main" id="{03B5318D-7B7C-639B-C22D-7A9A118B1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1287" y="1308847"/>
              <a:ext cx="454473" cy="441309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D0FA28B-95EE-4EC5-1BEC-6EFDA4395B4D}"/>
                </a:ext>
              </a:extLst>
            </p:cNvPr>
            <p:cNvSpPr/>
            <p:nvPr/>
          </p:nvSpPr>
          <p:spPr>
            <a:xfrm>
              <a:off x="163097" y="1310453"/>
              <a:ext cx="56065" cy="4846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192161C-0BA4-CFE6-4864-98D6CC915E00}"/>
                </a:ext>
              </a:extLst>
            </p:cNvPr>
            <p:cNvSpPr/>
            <p:nvPr/>
          </p:nvSpPr>
          <p:spPr>
            <a:xfrm>
              <a:off x="6331286" y="1308848"/>
              <a:ext cx="56065" cy="48464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806C690-53EE-2118-BF06-9C127E51BD8A}"/>
                </a:ext>
              </a:extLst>
            </p:cNvPr>
            <p:cNvSpPr/>
            <p:nvPr/>
          </p:nvSpPr>
          <p:spPr>
            <a:xfrm>
              <a:off x="1146161" y="2570890"/>
              <a:ext cx="946979" cy="3133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E02BCFE-AC3E-9286-E523-27390CCF8DD0}"/>
                </a:ext>
              </a:extLst>
            </p:cNvPr>
            <p:cNvSpPr/>
            <p:nvPr/>
          </p:nvSpPr>
          <p:spPr>
            <a:xfrm>
              <a:off x="2910885" y="2570889"/>
              <a:ext cx="946979" cy="3133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A287F2D-2566-F90D-5B13-F77AEE334410}"/>
                </a:ext>
              </a:extLst>
            </p:cNvPr>
            <p:cNvSpPr/>
            <p:nvPr/>
          </p:nvSpPr>
          <p:spPr>
            <a:xfrm>
              <a:off x="4671799" y="2570889"/>
              <a:ext cx="685664" cy="3133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1BA8A97-36B2-9F98-849E-4A0D87BB4DD7}"/>
                </a:ext>
              </a:extLst>
            </p:cNvPr>
            <p:cNvSpPr/>
            <p:nvPr/>
          </p:nvSpPr>
          <p:spPr>
            <a:xfrm>
              <a:off x="1865319" y="3008838"/>
              <a:ext cx="518217" cy="31338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B747033-D9A0-73AD-EA7F-ED8F8953496E}"/>
                </a:ext>
              </a:extLst>
            </p:cNvPr>
            <p:cNvSpPr/>
            <p:nvPr/>
          </p:nvSpPr>
          <p:spPr>
            <a:xfrm>
              <a:off x="2223248" y="3447449"/>
              <a:ext cx="867424" cy="3133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A384713-F25C-181B-AED9-8007C95E88D4}"/>
                </a:ext>
              </a:extLst>
            </p:cNvPr>
            <p:cNvSpPr/>
            <p:nvPr/>
          </p:nvSpPr>
          <p:spPr>
            <a:xfrm>
              <a:off x="2910886" y="3885397"/>
              <a:ext cx="856442" cy="31338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A32B504-2CE7-0938-7514-B09A4F2E2F83}"/>
                </a:ext>
              </a:extLst>
            </p:cNvPr>
            <p:cNvSpPr/>
            <p:nvPr/>
          </p:nvSpPr>
          <p:spPr>
            <a:xfrm>
              <a:off x="3566160" y="4328799"/>
              <a:ext cx="652272" cy="31338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1C03AFC-C5AC-6FBF-14E8-44EC8BE65DF2}"/>
                </a:ext>
              </a:extLst>
            </p:cNvPr>
            <p:cNvSpPr/>
            <p:nvPr/>
          </p:nvSpPr>
          <p:spPr>
            <a:xfrm>
              <a:off x="3767326" y="4742003"/>
              <a:ext cx="1338074" cy="3133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726DAFE-FF0B-6909-7F8B-264C98763FE2}"/>
                </a:ext>
              </a:extLst>
            </p:cNvPr>
            <p:cNvSpPr/>
            <p:nvPr/>
          </p:nvSpPr>
          <p:spPr>
            <a:xfrm>
              <a:off x="4218433" y="5191941"/>
              <a:ext cx="1338074" cy="31338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BE458A9-4031-2138-8FFF-DFCBC7358826}"/>
                </a:ext>
              </a:extLst>
            </p:cNvPr>
            <p:cNvSpPr/>
            <p:nvPr/>
          </p:nvSpPr>
          <p:spPr>
            <a:xfrm>
              <a:off x="1865319" y="5620517"/>
              <a:ext cx="4191864" cy="31338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529C1F2B-3761-98E1-5374-282642E78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0252" y="1149275"/>
            <a:ext cx="4784405" cy="4917875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386B41D8-BEC9-C6AC-BB46-51756BB9E80D}"/>
              </a:ext>
            </a:extLst>
          </p:cNvPr>
          <p:cNvGrpSpPr/>
          <p:nvPr/>
        </p:nvGrpSpPr>
        <p:grpSpPr>
          <a:xfrm>
            <a:off x="0" y="6182345"/>
            <a:ext cx="12192000" cy="965823"/>
            <a:chOff x="0" y="6089715"/>
            <a:chExt cx="12192000" cy="1098234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98C82A33-699A-3DDB-DAC6-E6A3388E83E2}"/>
                </a:ext>
              </a:extLst>
            </p:cNvPr>
            <p:cNvSpPr/>
            <p:nvPr/>
          </p:nvSpPr>
          <p:spPr>
            <a:xfrm>
              <a:off x="0" y="6089715"/>
              <a:ext cx="12192000" cy="768285"/>
            </a:xfrm>
            <a:prstGeom prst="rect">
              <a:avLst/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FFFF00"/>
                </a:solidFill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06437D44-162B-2F2E-F9E9-CB27C19CCCFF}"/>
                </a:ext>
              </a:extLst>
            </p:cNvPr>
            <p:cNvSpPr txBox="1"/>
            <p:nvPr/>
          </p:nvSpPr>
          <p:spPr>
            <a:xfrm>
              <a:off x="1346462" y="6243025"/>
              <a:ext cx="9499076" cy="944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</a:rPr>
                <a:t>现已完成毕业设计，满足</a:t>
              </a:r>
              <a:r>
                <a:rPr lang="zh-CN" altLang="en-US" sz="2400" b="1" dirty="0">
                  <a:solidFill>
                    <a:srgbClr val="FFC000"/>
                  </a:solidFill>
                </a:rPr>
                <a:t>高海况</a:t>
              </a:r>
              <a:r>
                <a:rPr lang="zh-CN" altLang="en-US" sz="2400" b="1" dirty="0">
                  <a:solidFill>
                    <a:schemeClr val="bg1"/>
                  </a:solidFill>
                </a:rPr>
                <a:t>下</a:t>
              </a:r>
              <a:r>
                <a:rPr lang="zh-CN" altLang="en-US" sz="2400" b="1" dirty="0">
                  <a:solidFill>
                    <a:srgbClr val="D3EAFD"/>
                  </a:solidFill>
                </a:rPr>
                <a:t>海面目标</a:t>
              </a:r>
              <a:r>
                <a:rPr lang="zh-CN" altLang="en-US" sz="2400" b="1" dirty="0">
                  <a:solidFill>
                    <a:srgbClr val="FFFF00"/>
                  </a:solidFill>
                </a:rPr>
                <a:t>电磁仿真</a:t>
              </a:r>
              <a:r>
                <a:rPr lang="zh-CN" altLang="en-US" sz="2400" b="1" dirty="0">
                  <a:solidFill>
                    <a:schemeClr val="bg1"/>
                  </a:solidFill>
                </a:rPr>
                <a:t>方法研究目标</a:t>
              </a:r>
            </a:p>
            <a:p>
              <a:pPr algn="ctr"/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743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5F6FE-6570-E2A3-FEAC-C344A67FA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9472C58F-727A-FA2E-7362-1F2F1DE63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75" y="365125"/>
            <a:ext cx="10385425" cy="560388"/>
          </a:xfrm>
        </p:spPr>
        <p:txBody>
          <a:bodyPr/>
          <a:lstStyle/>
          <a:p>
            <a:r>
              <a:rPr lang="en-US" altLang="zh-CN" sz="3600" dirty="0">
                <a:solidFill>
                  <a:srgbClr val="01519A"/>
                </a:solidFill>
              </a:rPr>
              <a:t>4 </a:t>
            </a:r>
            <a:r>
              <a:rPr lang="zh-CN" altLang="en-US" sz="3600" dirty="0">
                <a:solidFill>
                  <a:srgbClr val="01519A"/>
                </a:solidFill>
              </a:rPr>
              <a:t>工作展望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E9365F8-DF4E-8E17-5E06-B7927124A033}"/>
              </a:ext>
            </a:extLst>
          </p:cNvPr>
          <p:cNvGrpSpPr/>
          <p:nvPr/>
        </p:nvGrpSpPr>
        <p:grpSpPr>
          <a:xfrm>
            <a:off x="6251357" y="1165777"/>
            <a:ext cx="5635843" cy="1513645"/>
            <a:chOff x="6251357" y="1111347"/>
            <a:chExt cx="5635843" cy="151364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1689CAD-2D2F-4C8A-D767-B66EBB83A3BF}"/>
                </a:ext>
              </a:extLst>
            </p:cNvPr>
            <p:cNvSpPr/>
            <p:nvPr/>
          </p:nvSpPr>
          <p:spPr>
            <a:xfrm>
              <a:off x="6332040" y="1111347"/>
              <a:ext cx="2641632" cy="552356"/>
            </a:xfrm>
            <a:prstGeom prst="rect">
              <a:avLst/>
            </a:prstGeom>
            <a:solidFill>
              <a:srgbClr val="145396"/>
            </a:solidFill>
            <a:ln>
              <a:solidFill>
                <a:srgbClr val="1453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采用非线性海浪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419298A-CE09-D70A-9755-A452834D27DE}"/>
                </a:ext>
              </a:extLst>
            </p:cNvPr>
            <p:cNvSpPr txBox="1"/>
            <p:nvPr/>
          </p:nvSpPr>
          <p:spPr>
            <a:xfrm>
              <a:off x="6251357" y="1663703"/>
              <a:ext cx="5635843" cy="9612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145396"/>
                </a:buClr>
                <a:buSzPct val="97000"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本论文采用线性海谱生成海浪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145396"/>
                </a:buClr>
                <a:buSzPct val="97000"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实际海浪包含大量非线性元素，如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卷浪</a:t>
              </a:r>
              <a:endPara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箭头: V 形 8">
              <a:extLst>
                <a:ext uri="{FF2B5EF4-FFF2-40B4-BE49-F238E27FC236}">
                  <a16:creationId xmlns:a16="http://schemas.microsoft.com/office/drawing/2014/main" id="{26E8CECA-57C3-43E1-9F4A-09DFBE100DB2}"/>
                </a:ext>
              </a:extLst>
            </p:cNvPr>
            <p:cNvSpPr/>
            <p:nvPr/>
          </p:nvSpPr>
          <p:spPr>
            <a:xfrm rot="10800000">
              <a:off x="11483788" y="1272988"/>
              <a:ext cx="251012" cy="263349"/>
            </a:xfrm>
            <a:prstGeom prst="chevron">
              <a:avLst/>
            </a:prstGeom>
            <a:solidFill>
              <a:srgbClr val="14539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箭头: V 形 9">
              <a:extLst>
                <a:ext uri="{FF2B5EF4-FFF2-40B4-BE49-F238E27FC236}">
                  <a16:creationId xmlns:a16="http://schemas.microsoft.com/office/drawing/2014/main" id="{23A0D6B4-FDB2-E252-855F-8C11729010AC}"/>
                </a:ext>
              </a:extLst>
            </p:cNvPr>
            <p:cNvSpPr/>
            <p:nvPr/>
          </p:nvSpPr>
          <p:spPr>
            <a:xfrm rot="10800000">
              <a:off x="11228293" y="1272988"/>
              <a:ext cx="251012" cy="263349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箭头: V 形 10">
              <a:extLst>
                <a:ext uri="{FF2B5EF4-FFF2-40B4-BE49-F238E27FC236}">
                  <a16:creationId xmlns:a16="http://schemas.microsoft.com/office/drawing/2014/main" id="{B90FB3B6-C978-23EF-A85A-B850C61B0DFA}"/>
                </a:ext>
              </a:extLst>
            </p:cNvPr>
            <p:cNvSpPr/>
            <p:nvPr/>
          </p:nvSpPr>
          <p:spPr>
            <a:xfrm rot="10800000">
              <a:off x="10972799" y="1272988"/>
              <a:ext cx="251012" cy="263349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E6F14A6-F5B8-4C74-16DD-9DB53ED4DCA2}"/>
              </a:ext>
            </a:extLst>
          </p:cNvPr>
          <p:cNvGrpSpPr/>
          <p:nvPr/>
        </p:nvGrpSpPr>
        <p:grpSpPr>
          <a:xfrm>
            <a:off x="6251357" y="2965517"/>
            <a:ext cx="6049500" cy="1513645"/>
            <a:chOff x="6251357" y="2752358"/>
            <a:chExt cx="6049500" cy="151364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DFCE2B5-0294-9941-899A-F33ACA6645A7}"/>
                </a:ext>
              </a:extLst>
            </p:cNvPr>
            <p:cNvSpPr/>
            <p:nvPr/>
          </p:nvSpPr>
          <p:spPr>
            <a:xfrm>
              <a:off x="6332040" y="2752358"/>
              <a:ext cx="2641632" cy="552356"/>
            </a:xfrm>
            <a:prstGeom prst="rect">
              <a:avLst/>
            </a:prstGeom>
            <a:solidFill>
              <a:srgbClr val="145396"/>
            </a:solidFill>
            <a:ln>
              <a:solidFill>
                <a:srgbClr val="1453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建立六自由度模型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96788EA-241C-715B-A4A1-2FEA51E60D09}"/>
                </a:ext>
              </a:extLst>
            </p:cNvPr>
            <p:cNvSpPr txBox="1"/>
            <p:nvPr/>
          </p:nvSpPr>
          <p:spPr>
            <a:xfrm>
              <a:off x="6251357" y="3304714"/>
              <a:ext cx="6049500" cy="9612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145396"/>
                </a:buClr>
                <a:buSzPct val="97000"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线性横摇模型只针对一个自由度进行分析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145396"/>
                </a:buClr>
                <a:buSzPct val="97000"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采用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船舶六自由度模型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的真实模拟船舶海上姿态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箭头: V 形 22">
              <a:extLst>
                <a:ext uri="{FF2B5EF4-FFF2-40B4-BE49-F238E27FC236}">
                  <a16:creationId xmlns:a16="http://schemas.microsoft.com/office/drawing/2014/main" id="{6D952D6F-E907-0ECF-5FD8-C5471334F201}"/>
                </a:ext>
              </a:extLst>
            </p:cNvPr>
            <p:cNvSpPr/>
            <p:nvPr/>
          </p:nvSpPr>
          <p:spPr>
            <a:xfrm rot="10800000">
              <a:off x="11479306" y="2913999"/>
              <a:ext cx="251012" cy="263349"/>
            </a:xfrm>
            <a:prstGeom prst="chevron">
              <a:avLst/>
            </a:prstGeom>
            <a:solidFill>
              <a:srgbClr val="14539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箭头: V 形 25">
              <a:extLst>
                <a:ext uri="{FF2B5EF4-FFF2-40B4-BE49-F238E27FC236}">
                  <a16:creationId xmlns:a16="http://schemas.microsoft.com/office/drawing/2014/main" id="{C082DECA-AA75-B8B8-E3B2-6AAB67F4E927}"/>
                </a:ext>
              </a:extLst>
            </p:cNvPr>
            <p:cNvSpPr/>
            <p:nvPr/>
          </p:nvSpPr>
          <p:spPr>
            <a:xfrm rot="10800000">
              <a:off x="11223811" y="2913999"/>
              <a:ext cx="251012" cy="263349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箭头: V 形 26">
              <a:extLst>
                <a:ext uri="{FF2B5EF4-FFF2-40B4-BE49-F238E27FC236}">
                  <a16:creationId xmlns:a16="http://schemas.microsoft.com/office/drawing/2014/main" id="{49D915EE-5BC4-F68D-DAEA-A5D27CB6DDC3}"/>
                </a:ext>
              </a:extLst>
            </p:cNvPr>
            <p:cNvSpPr/>
            <p:nvPr/>
          </p:nvSpPr>
          <p:spPr>
            <a:xfrm rot="10800000">
              <a:off x="10968317" y="2913999"/>
              <a:ext cx="251012" cy="263349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4896EEC-87FF-C32D-3636-9230CA2CF94D}"/>
              </a:ext>
            </a:extLst>
          </p:cNvPr>
          <p:cNvGrpSpPr/>
          <p:nvPr/>
        </p:nvGrpSpPr>
        <p:grpSpPr>
          <a:xfrm>
            <a:off x="6251357" y="4765256"/>
            <a:ext cx="5635843" cy="1975310"/>
            <a:chOff x="6251357" y="4710826"/>
            <a:chExt cx="5635843" cy="197531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5CC0271-A837-7416-AAB6-8250C05D7CDB}"/>
                </a:ext>
              </a:extLst>
            </p:cNvPr>
            <p:cNvSpPr/>
            <p:nvPr/>
          </p:nvSpPr>
          <p:spPr>
            <a:xfrm>
              <a:off x="6332040" y="4710826"/>
              <a:ext cx="2641632" cy="552356"/>
            </a:xfrm>
            <a:prstGeom prst="rect">
              <a:avLst/>
            </a:prstGeom>
            <a:solidFill>
              <a:srgbClr val="145396"/>
            </a:solidFill>
            <a:ln>
              <a:solidFill>
                <a:srgbClr val="1453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船海耦合细节模拟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B36A31D-B71F-388B-D415-4BC9ECE3E242}"/>
                </a:ext>
              </a:extLst>
            </p:cNvPr>
            <p:cNvSpPr txBox="1"/>
            <p:nvPr/>
          </p:nvSpPr>
          <p:spPr>
            <a:xfrm>
              <a:off x="6251357" y="5263182"/>
              <a:ext cx="5635843" cy="14229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145396"/>
                </a:buClr>
                <a:buSzPct val="97000"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为保证模型合理，单纯删去船海重叠部分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145396"/>
                </a:buClr>
                <a:buSzPct val="97000"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考虑船海耦合细节，如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毛细海浪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等，使船海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buClr>
                  <a:srgbClr val="145396"/>
                </a:buClr>
                <a:buSzPct val="97000"/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耦合细节连续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箭头: V 形 27">
              <a:extLst>
                <a:ext uri="{FF2B5EF4-FFF2-40B4-BE49-F238E27FC236}">
                  <a16:creationId xmlns:a16="http://schemas.microsoft.com/office/drawing/2014/main" id="{83C1456F-EE0B-762F-B9BD-AA4A5B9B4373}"/>
                </a:ext>
              </a:extLst>
            </p:cNvPr>
            <p:cNvSpPr/>
            <p:nvPr/>
          </p:nvSpPr>
          <p:spPr>
            <a:xfrm rot="10800000">
              <a:off x="11483788" y="4863750"/>
              <a:ext cx="251012" cy="263349"/>
            </a:xfrm>
            <a:prstGeom prst="chevron">
              <a:avLst/>
            </a:prstGeom>
            <a:solidFill>
              <a:srgbClr val="14539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箭头: V 形 28">
              <a:extLst>
                <a:ext uri="{FF2B5EF4-FFF2-40B4-BE49-F238E27FC236}">
                  <a16:creationId xmlns:a16="http://schemas.microsoft.com/office/drawing/2014/main" id="{58A04287-305A-8478-34C2-429B50F22222}"/>
                </a:ext>
              </a:extLst>
            </p:cNvPr>
            <p:cNvSpPr/>
            <p:nvPr/>
          </p:nvSpPr>
          <p:spPr>
            <a:xfrm rot="10800000">
              <a:off x="11228293" y="4863750"/>
              <a:ext cx="251012" cy="263349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箭头: V 形 29">
              <a:extLst>
                <a:ext uri="{FF2B5EF4-FFF2-40B4-BE49-F238E27FC236}">
                  <a16:creationId xmlns:a16="http://schemas.microsoft.com/office/drawing/2014/main" id="{EE0D1AA0-7B43-CF84-F134-C23685E319B9}"/>
                </a:ext>
              </a:extLst>
            </p:cNvPr>
            <p:cNvSpPr/>
            <p:nvPr/>
          </p:nvSpPr>
          <p:spPr>
            <a:xfrm rot="10800000">
              <a:off x="10972799" y="4863750"/>
              <a:ext cx="251012" cy="263349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AA2FE30-15FC-D805-85F9-F5E479CA9936}"/>
              </a:ext>
            </a:extLst>
          </p:cNvPr>
          <p:cNvGrpSpPr/>
          <p:nvPr/>
        </p:nvGrpSpPr>
        <p:grpSpPr>
          <a:xfrm>
            <a:off x="41022" y="1143009"/>
            <a:ext cx="6140740" cy="5711016"/>
            <a:chOff x="68861" y="1118151"/>
            <a:chExt cx="6140740" cy="5711016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414CECF8-C08C-04A1-5247-4920F5AEE3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79" r="3079" b="47086"/>
            <a:stretch/>
          </p:blipFill>
          <p:spPr>
            <a:xfrm>
              <a:off x="71689" y="3262535"/>
              <a:ext cx="6137912" cy="1058352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0AC0D384-DADF-F5BA-040F-D1C2D263F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42" y="4503626"/>
              <a:ext cx="6134207" cy="2325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388DEC22-C4A3-1452-2311-7274F2806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861" y="1118151"/>
              <a:ext cx="6049501" cy="1961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146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5ED607E-4D8E-D420-47D8-E61B5F062C0D}"/>
              </a:ext>
            </a:extLst>
          </p:cNvPr>
          <p:cNvSpPr/>
          <p:nvPr/>
        </p:nvSpPr>
        <p:spPr>
          <a:xfrm>
            <a:off x="0" y="1290320"/>
            <a:ext cx="12192000" cy="4064718"/>
          </a:xfrm>
          <a:prstGeom prst="rect">
            <a:avLst/>
          </a:prstGeom>
          <a:solidFill>
            <a:srgbClr val="005CB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234" y="1642732"/>
            <a:ext cx="2935067" cy="62679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2195923"/>
            <a:ext cx="12192000" cy="139605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 w="190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请各位老师批评指正</a:t>
            </a:r>
            <a:endParaRPr kumimoji="0" lang="en-US" altLang="zh-CN" sz="4800" b="1" i="0" u="none" strike="noStrike" kern="1200" cap="none" spc="0" normalizeH="0" baseline="0" noProof="0" dirty="0">
              <a:ln w="19050"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0D69D2-9F8E-32DD-266B-05356EB88D70}"/>
              </a:ext>
            </a:extLst>
          </p:cNvPr>
          <p:cNvSpPr txBox="1"/>
          <p:nvPr/>
        </p:nvSpPr>
        <p:spPr>
          <a:xfrm>
            <a:off x="3046429" y="3490313"/>
            <a:ext cx="6096000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ln w="12700">
                  <a:noFill/>
                </a:ln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学生姓名：陈子鸿</a:t>
            </a:r>
            <a:endParaRPr kumimoji="0" lang="zh-CN" altLang="en-US" sz="2800" b="1" i="0" u="none" strike="noStrike" kern="1200" cap="none" spc="0" normalizeH="0" baseline="0" noProof="0" dirty="0">
              <a:ln w="12700"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3AD90E-AC3E-BDF2-FAD7-FC9292E053A8}"/>
              </a:ext>
            </a:extLst>
          </p:cNvPr>
          <p:cNvSpPr txBox="1"/>
          <p:nvPr/>
        </p:nvSpPr>
        <p:spPr>
          <a:xfrm>
            <a:off x="3046429" y="4653090"/>
            <a:ext cx="6099142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</a:t>
            </a:r>
            <a:r>
              <a:rPr kumimoji="0" lang="zh-CN" altLang="en-US" sz="2000" b="1" i="0" u="none" strike="noStrike" kern="1200" cap="none" spc="0" normalizeH="0" baseline="0" noProof="0" dirty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</a:t>
            </a:r>
            <a:r>
              <a:rPr kumimoji="0" lang="en-US" altLang="zh-CN" sz="2000" b="1" i="0" u="none" strike="noStrike" kern="1200" cap="none" spc="0" normalizeH="0" baseline="0" noProof="0" dirty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r>
              <a:rPr kumimoji="0" lang="zh-CN" altLang="en-US" sz="2000" b="1" i="0" u="none" strike="noStrike" kern="1200" cap="none" spc="0" normalizeH="0" baseline="0" noProof="0" dirty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</a:t>
            </a:r>
            <a:r>
              <a:rPr lang="en-US" altLang="zh-CN" sz="2000" b="1" dirty="0">
                <a:ln w="12700">
                  <a:noFill/>
                </a:ln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kumimoji="0" lang="zh-CN" altLang="en-US" sz="2000" b="1" i="0" u="none" strike="noStrike" kern="1200" cap="none" spc="0" normalizeH="0" baseline="0" noProof="0" dirty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C5AFF-F062-AA73-B9E2-FE9F6B58F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A1A2BF2-9927-5826-2636-C27383C1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1519A"/>
                </a:solidFill>
              </a:rPr>
              <a:t>2 </a:t>
            </a:r>
            <a:r>
              <a:rPr lang="zh-CN" altLang="en-US" sz="3600" dirty="0">
                <a:solidFill>
                  <a:srgbClr val="01519A"/>
                </a:solidFill>
              </a:rPr>
              <a:t>研究内容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341330C-00C8-62F0-DFF8-B2824A3CF7EE}"/>
              </a:ext>
            </a:extLst>
          </p:cNvPr>
          <p:cNvSpPr txBox="1"/>
          <p:nvPr/>
        </p:nvSpPr>
        <p:spPr>
          <a:xfrm>
            <a:off x="701792" y="1884025"/>
            <a:ext cx="5379181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目标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：建立二维</a:t>
            </a:r>
            <a:r>
              <a:rPr lang="zh-CN" altLang="en-US" sz="2000" b="1" dirty="0">
                <a:solidFill>
                  <a:srgbClr val="E75C01"/>
                </a:solidFill>
              </a:rPr>
              <a:t>时变海浪模型</a:t>
            </a:r>
            <a:endParaRPr lang="en-US" altLang="zh-CN" sz="2000" b="1" dirty="0">
              <a:solidFill>
                <a:srgbClr val="E75C01"/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分析海面随机性和周期性确定</a:t>
            </a:r>
            <a:r>
              <a:rPr lang="zh-CN" altLang="en-US" sz="2000" b="1" dirty="0"/>
              <a:t>二维海谱</a:t>
            </a:r>
            <a:endParaRPr lang="en-US" altLang="zh-CN" sz="2000" b="1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用线性过滤法建立</a:t>
            </a:r>
            <a:r>
              <a:rPr lang="zh-CN" altLang="en-US" sz="2000" b="1" dirty="0"/>
              <a:t>二维海面</a:t>
            </a:r>
            <a:endParaRPr lang="en-US" altLang="zh-CN" sz="20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7D76B07-CC55-B0E0-DABB-40C577A5FDFD}"/>
              </a:ext>
            </a:extLst>
          </p:cNvPr>
          <p:cNvSpPr txBox="1"/>
          <p:nvPr/>
        </p:nvSpPr>
        <p:spPr>
          <a:xfrm>
            <a:off x="701792" y="1203852"/>
            <a:ext cx="5533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高海况</a:t>
            </a:r>
            <a:r>
              <a:rPr lang="zh-CN" altLang="en-US" sz="2400" b="1" dirty="0"/>
              <a:t>下</a:t>
            </a:r>
            <a:r>
              <a:rPr lang="zh-CN" altLang="en-US" sz="2400" b="1" dirty="0">
                <a:solidFill>
                  <a:srgbClr val="005BAC"/>
                </a:solidFill>
              </a:rPr>
              <a:t>海面目标</a:t>
            </a:r>
            <a:r>
              <a:rPr lang="zh-CN" altLang="en-US" sz="2400" b="1" dirty="0">
                <a:solidFill>
                  <a:srgbClr val="C00000"/>
                </a:solidFill>
              </a:rPr>
              <a:t>电磁仿真</a:t>
            </a:r>
            <a:r>
              <a:rPr lang="zh-CN" altLang="en-US" sz="2400" b="1" dirty="0"/>
              <a:t>方法研究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903872-757D-AFB0-0823-8BC03F436CD5}"/>
              </a:ext>
            </a:extLst>
          </p:cNvPr>
          <p:cNvSpPr txBox="1"/>
          <p:nvPr/>
        </p:nvSpPr>
        <p:spPr>
          <a:xfrm>
            <a:off x="701792" y="3525487"/>
            <a:ext cx="6085385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目标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：建立海上</a:t>
            </a:r>
            <a:r>
              <a:rPr lang="zh-CN" altLang="en-US" sz="2000" b="1" dirty="0">
                <a:solidFill>
                  <a:srgbClr val="005BAC"/>
                </a:solidFill>
              </a:rPr>
              <a:t>船舶运动模型</a:t>
            </a:r>
            <a:endParaRPr lang="en-US" altLang="zh-CN" sz="2000" b="1" dirty="0">
              <a:solidFill>
                <a:srgbClr val="005BAC"/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根据海面求得</a:t>
            </a:r>
            <a:r>
              <a:rPr lang="zh-CN" altLang="en-US" sz="2000" b="1" dirty="0"/>
              <a:t>遭遇海谱</a:t>
            </a:r>
            <a:r>
              <a:rPr lang="zh-CN" altLang="en-US" sz="2000" dirty="0"/>
              <a:t>、</a:t>
            </a:r>
            <a:r>
              <a:rPr lang="zh-CN" altLang="en-US" sz="2000" b="1" dirty="0"/>
              <a:t>波倾角</a:t>
            </a:r>
            <a:r>
              <a:rPr lang="zh-CN" altLang="en-US" sz="2000" dirty="0"/>
              <a:t>模型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求解运动方程，确定船舶</a:t>
            </a:r>
            <a:r>
              <a:rPr lang="zh-CN" altLang="en-US" sz="2000" b="1" dirty="0"/>
              <a:t>横摇</a:t>
            </a:r>
            <a:r>
              <a:rPr lang="zh-CN" altLang="en-US" sz="2000" dirty="0"/>
              <a:t>姿态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D742E9-793A-6FAE-4854-035B9C9D07B7}"/>
              </a:ext>
            </a:extLst>
          </p:cNvPr>
          <p:cNvSpPr txBox="1"/>
          <p:nvPr/>
        </p:nvSpPr>
        <p:spPr>
          <a:xfrm>
            <a:off x="701792" y="5166950"/>
            <a:ext cx="6085385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目标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：建立海面和目标复合</a:t>
            </a:r>
            <a:r>
              <a:rPr lang="zh-CN" altLang="en-US" sz="2000" b="1" dirty="0">
                <a:solidFill>
                  <a:srgbClr val="C00000"/>
                </a:solidFill>
              </a:rPr>
              <a:t>电磁散射模型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运用</a:t>
            </a:r>
            <a:r>
              <a:rPr lang="en-US" altLang="zh-CN" sz="2000" dirty="0"/>
              <a:t>FEKO</a:t>
            </a:r>
            <a:r>
              <a:rPr lang="zh-CN" altLang="en-US" sz="2000" dirty="0"/>
              <a:t>求解得到</a:t>
            </a:r>
            <a:r>
              <a:rPr lang="zh-CN" altLang="en-US" sz="2000" b="1" dirty="0"/>
              <a:t>一维距离像</a:t>
            </a:r>
            <a:endParaRPr lang="en-US" altLang="zh-CN" sz="2000" b="1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对比横摇运动、海面杂波影响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</p:txBody>
      </p: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0FFB6648-0FA7-57B3-30F5-C53D5FC2F832}"/>
              </a:ext>
            </a:extLst>
          </p:cNvPr>
          <p:cNvGrpSpPr/>
          <p:nvPr/>
        </p:nvGrpSpPr>
        <p:grpSpPr>
          <a:xfrm>
            <a:off x="6760252" y="1203852"/>
            <a:ext cx="4784405" cy="5492049"/>
            <a:chOff x="6760252" y="1247396"/>
            <a:chExt cx="4784405" cy="5492049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9031860-74C4-8C4E-9CE7-938868DC449E}"/>
                </a:ext>
              </a:extLst>
            </p:cNvPr>
            <p:cNvSpPr txBox="1"/>
            <p:nvPr/>
          </p:nvSpPr>
          <p:spPr>
            <a:xfrm>
              <a:off x="6760253" y="1247396"/>
              <a:ext cx="4784404" cy="46166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整体技术路线</a:t>
              </a:r>
            </a:p>
          </p:txBody>
        </p:sp>
        <p:pic>
          <p:nvPicPr>
            <p:cNvPr id="132" name="图片 131">
              <a:extLst>
                <a:ext uri="{FF2B5EF4-FFF2-40B4-BE49-F238E27FC236}">
                  <a16:creationId xmlns:a16="http://schemas.microsoft.com/office/drawing/2014/main" id="{60B3F39B-E718-F54B-A565-EB8C82AAE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0252" y="1821570"/>
              <a:ext cx="4784405" cy="4917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16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29AD5-A24C-615E-1CB2-F8A2D0619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DCC3A96-408F-19D4-6B95-1447995B6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1519A"/>
                </a:solidFill>
              </a:rPr>
              <a:t>3.1 </a:t>
            </a:r>
            <a:r>
              <a:rPr lang="zh-CN" altLang="en-US" sz="3600" dirty="0">
                <a:solidFill>
                  <a:srgbClr val="01519A"/>
                </a:solidFill>
              </a:rPr>
              <a:t>二维粗糙海面建模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F1D4A31-9526-52E6-2809-3B5A88378DD4}"/>
              </a:ext>
            </a:extLst>
          </p:cNvPr>
          <p:cNvSpPr txBox="1"/>
          <p:nvPr/>
        </p:nvSpPr>
        <p:spPr>
          <a:xfrm>
            <a:off x="-200" y="1155704"/>
            <a:ext cx="8035814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40000"/>
              </a:lnSpc>
              <a:buFont typeface="微软雅黑" panose="020B0503020204020204" pitchFamily="34" charset="-122"/>
              <a:buChar char="－"/>
            </a:pP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3.1.1 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海面建模基础：二维海浪谱建模</a:t>
            </a:r>
            <a:endParaRPr lang="en-US" altLang="zh-CN" sz="2400" b="1" dirty="0">
              <a:solidFill>
                <a:srgbClr val="005BA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4D1B8524-3425-C4CE-A2AF-3F355919E4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2485787"/>
              </p:ext>
            </p:extLst>
          </p:nvPr>
        </p:nvGraphicFramePr>
        <p:xfrm>
          <a:off x="1652554" y="2830698"/>
          <a:ext cx="2786047" cy="652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66588" imgH="390558" progId="Equation.DSMT4">
                  <p:embed/>
                </p:oleObj>
              </mc:Choice>
              <mc:Fallback>
                <p:oleObj name="Equation" r:id="rId3" imgW="1666588" imgH="39055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52554" y="2830698"/>
                        <a:ext cx="2786047" cy="6527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组合 25">
            <a:extLst>
              <a:ext uri="{FF2B5EF4-FFF2-40B4-BE49-F238E27FC236}">
                <a16:creationId xmlns:a16="http://schemas.microsoft.com/office/drawing/2014/main" id="{2AB62AC9-E75A-C2F5-5F10-C984D98C432F}"/>
              </a:ext>
            </a:extLst>
          </p:cNvPr>
          <p:cNvGrpSpPr/>
          <p:nvPr/>
        </p:nvGrpSpPr>
        <p:grpSpPr>
          <a:xfrm>
            <a:off x="5158739" y="2868492"/>
            <a:ext cx="3152426" cy="499624"/>
            <a:chOff x="4837304" y="2918900"/>
            <a:chExt cx="3152426" cy="499624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A4CF0B7-98D8-A34D-426E-48A56AE2CCB8}"/>
                </a:ext>
              </a:extLst>
            </p:cNvPr>
            <p:cNvSpPr/>
            <p:nvPr/>
          </p:nvSpPr>
          <p:spPr>
            <a:xfrm>
              <a:off x="5553187" y="2918900"/>
              <a:ext cx="2436543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zh-CN" altLang="en-US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低频重力波</a:t>
              </a:r>
              <a:endParaRPr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7" name="对象 16">
              <a:extLst>
                <a:ext uri="{FF2B5EF4-FFF2-40B4-BE49-F238E27FC236}">
                  <a16:creationId xmlns:a16="http://schemas.microsoft.com/office/drawing/2014/main" id="{DDF50B49-6F85-B3F1-C8F9-A105B46575B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89329854"/>
                </p:ext>
              </p:extLst>
            </p:nvPr>
          </p:nvGraphicFramePr>
          <p:xfrm>
            <a:off x="4837304" y="3022524"/>
            <a:ext cx="638000" cy="39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368280" imgH="228600" progId="Equation.DSMT4">
                    <p:embed/>
                  </p:oleObj>
                </mc:Choice>
                <mc:Fallback>
                  <p:oleObj name="Equation" r:id="rId5" imgW="36828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837304" y="3022524"/>
                          <a:ext cx="638000" cy="396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2245287-676A-4C67-4610-EF7097B703E0}"/>
              </a:ext>
            </a:extLst>
          </p:cNvPr>
          <p:cNvGrpSpPr/>
          <p:nvPr/>
        </p:nvGrpSpPr>
        <p:grpSpPr>
          <a:xfrm>
            <a:off x="7986271" y="2868492"/>
            <a:ext cx="3162805" cy="499624"/>
            <a:chOff x="7390721" y="2918900"/>
            <a:chExt cx="3162805" cy="499624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17BD36D-8BD5-D962-5EF6-5BC55FD9F658}"/>
                </a:ext>
              </a:extLst>
            </p:cNvPr>
            <p:cNvSpPr/>
            <p:nvPr/>
          </p:nvSpPr>
          <p:spPr>
            <a:xfrm>
              <a:off x="8116983" y="2918900"/>
              <a:ext cx="2436543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zh-CN" altLang="en-US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高频张力波</a:t>
              </a:r>
              <a:endParaRPr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9" name="对象 18">
              <a:extLst>
                <a:ext uri="{FF2B5EF4-FFF2-40B4-BE49-F238E27FC236}">
                  <a16:creationId xmlns:a16="http://schemas.microsoft.com/office/drawing/2014/main" id="{0B366E21-39AF-5012-5DB4-B61C55111D9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7188651"/>
                </p:ext>
              </p:extLst>
            </p:nvPr>
          </p:nvGraphicFramePr>
          <p:xfrm>
            <a:off x="7390721" y="3023236"/>
            <a:ext cx="681037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393480" imgH="228600" progId="Equation.DSMT4">
                    <p:embed/>
                  </p:oleObj>
                </mc:Choice>
                <mc:Fallback>
                  <p:oleObj name="Equation" r:id="rId7" imgW="39348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390721" y="3023236"/>
                          <a:ext cx="681037" cy="3952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C60B086-F9C8-4BA3-0D2A-3F56E1C5C4B0}"/>
              </a:ext>
            </a:extLst>
          </p:cNvPr>
          <p:cNvGrpSpPr/>
          <p:nvPr/>
        </p:nvGrpSpPr>
        <p:grpSpPr>
          <a:xfrm>
            <a:off x="6562934" y="1151276"/>
            <a:ext cx="3534300" cy="652731"/>
            <a:chOff x="6454077" y="1173310"/>
            <a:chExt cx="3534300" cy="652731"/>
          </a:xfrm>
        </p:grpSpPr>
        <p:graphicFrame>
          <p:nvGraphicFramePr>
            <p:cNvPr id="7" name="对象 6">
              <a:extLst>
                <a:ext uri="{FF2B5EF4-FFF2-40B4-BE49-F238E27FC236}">
                  <a16:creationId xmlns:a16="http://schemas.microsoft.com/office/drawing/2014/main" id="{4278FBDA-F5D9-F32E-ED5E-6F269B29914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20024984"/>
                </p:ext>
              </p:extLst>
            </p:nvPr>
          </p:nvGraphicFramePr>
          <p:xfrm>
            <a:off x="6454077" y="1173310"/>
            <a:ext cx="3534300" cy="6527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2114371" imgH="390558" progId="Equation.DSMT4">
                    <p:embed/>
                  </p:oleObj>
                </mc:Choice>
                <mc:Fallback>
                  <p:oleObj name="Equation" r:id="rId9" imgW="2114371" imgH="390558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454077" y="1173310"/>
                          <a:ext cx="3534300" cy="65273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AAC9030-CC92-D7B7-7D67-404EC93C4236}"/>
                </a:ext>
              </a:extLst>
            </p:cNvPr>
            <p:cNvSpPr/>
            <p:nvPr/>
          </p:nvSpPr>
          <p:spPr>
            <a:xfrm>
              <a:off x="7837714" y="1173310"/>
              <a:ext cx="685800" cy="652731"/>
            </a:xfrm>
            <a:prstGeom prst="rect">
              <a:avLst/>
            </a:prstGeom>
            <a:noFill/>
            <a:ln w="19050">
              <a:solidFill>
                <a:srgbClr val="005BAC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976CA6B-987E-9E3D-6DB0-E970200449AA}"/>
              </a:ext>
            </a:extLst>
          </p:cNvPr>
          <p:cNvGrpSpPr/>
          <p:nvPr/>
        </p:nvGrpSpPr>
        <p:grpSpPr>
          <a:xfrm>
            <a:off x="546052" y="2367713"/>
            <a:ext cx="11099896" cy="405478"/>
            <a:chOff x="1157190" y="2368859"/>
            <a:chExt cx="10007793" cy="40547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EA50462-EAEF-2A0A-F15C-CA6DACA02D1C}"/>
                </a:ext>
              </a:extLst>
            </p:cNvPr>
            <p:cNvSpPr txBox="1"/>
            <p:nvPr/>
          </p:nvSpPr>
          <p:spPr>
            <a:xfrm>
              <a:off x="1157190" y="2368859"/>
              <a:ext cx="100077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Wingdings" panose="05000000000000000000" pitchFamily="2" charset="2"/>
                <a:buChar char="p"/>
              </a:pPr>
              <a:r>
                <a:rPr lang="zh-CN" altLang="en-US" sz="2000" b="1" dirty="0"/>
                <a:t>由海浪实测数据而得，采用</a:t>
              </a:r>
              <a:r>
                <a:rPr lang="en-US" altLang="zh-CN" sz="2000" b="1" dirty="0" err="1"/>
                <a:t>Elfouhaily</a:t>
              </a:r>
              <a:r>
                <a:rPr lang="zh-CN" altLang="en-US" sz="2000" b="1" dirty="0"/>
                <a:t>谱，输入变量为海平面</a:t>
              </a:r>
              <a:r>
                <a:rPr lang="en-US" altLang="zh-CN" sz="2000" b="1" dirty="0"/>
                <a:t>10m</a:t>
              </a:r>
              <a:r>
                <a:rPr lang="zh-CN" altLang="en-US" sz="2000" b="1" dirty="0"/>
                <a:t>处</a:t>
              </a:r>
              <a:r>
                <a:rPr lang="zh-CN" altLang="en-US" sz="2000" b="1" dirty="0">
                  <a:solidFill>
                    <a:srgbClr val="C00000"/>
                  </a:solidFill>
                </a:rPr>
                <a:t>风速</a:t>
              </a:r>
              <a:r>
                <a:rPr lang="zh-CN" altLang="en-US" sz="2000" b="1" dirty="0"/>
                <a:t>      、</a:t>
              </a:r>
              <a:r>
                <a:rPr lang="zh-CN" altLang="en-US" sz="2000" b="1" dirty="0">
                  <a:solidFill>
                    <a:srgbClr val="C00000"/>
                  </a:solidFill>
                </a:rPr>
                <a:t>风域</a:t>
              </a:r>
              <a:r>
                <a:rPr lang="zh-CN" altLang="en-US" sz="2000" b="1" dirty="0"/>
                <a:t>大小</a:t>
              </a:r>
            </a:p>
          </p:txBody>
        </p:sp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0AB106A3-326E-B519-F4A6-467C59F9641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70616152"/>
                </p:ext>
              </p:extLst>
            </p:nvPr>
          </p:nvGraphicFramePr>
          <p:xfrm>
            <a:off x="9253498" y="2405005"/>
            <a:ext cx="384721" cy="369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37930" imgH="228576" progId="Equation.DSMT4">
                    <p:embed/>
                  </p:oleObj>
                </mc:Choice>
                <mc:Fallback>
                  <p:oleObj name="Equation" r:id="rId11" imgW="237930" imgH="228576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253498" y="2405005"/>
                          <a:ext cx="384721" cy="36933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47C5EF85-BC15-9690-4561-6DFB45A6953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48444141"/>
                </p:ext>
              </p:extLst>
            </p:nvPr>
          </p:nvGraphicFramePr>
          <p:xfrm>
            <a:off x="10736628" y="2405005"/>
            <a:ext cx="313109" cy="290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77480" imgH="164880" progId="Equation.DSMT4">
                    <p:embed/>
                  </p:oleObj>
                </mc:Choice>
                <mc:Fallback>
                  <p:oleObj name="Equation" r:id="rId13" imgW="177480" imgH="1648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0736628" y="2405005"/>
                          <a:ext cx="313109" cy="29074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A85FCEB4-7F47-7344-7D74-BE3EBC351A5F}"/>
              </a:ext>
            </a:extLst>
          </p:cNvPr>
          <p:cNvSpPr/>
          <p:nvPr/>
        </p:nvSpPr>
        <p:spPr>
          <a:xfrm>
            <a:off x="8185692" y="3880919"/>
            <a:ext cx="3902529" cy="2461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随着风速、风域增大</a:t>
            </a:r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谱面积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，峰值频率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</a:t>
            </a:r>
            <a:endParaRPr lang="en-US" altLang="zh-CN" sz="20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重力波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更占主导</a:t>
            </a:r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风域对张力波影响较小</a:t>
            </a:r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DD1E44D-BCDE-0081-3337-D464CACA7990}"/>
              </a:ext>
            </a:extLst>
          </p:cNvPr>
          <p:cNvSpPr/>
          <p:nvPr/>
        </p:nvSpPr>
        <p:spPr>
          <a:xfrm>
            <a:off x="468086" y="2111829"/>
            <a:ext cx="11571514" cy="4626428"/>
          </a:xfrm>
          <a:prstGeom prst="rect">
            <a:avLst/>
          </a:prstGeom>
          <a:noFill/>
          <a:ln w="19050">
            <a:solidFill>
              <a:srgbClr val="005BAC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E2191A5-5079-79FE-A16D-E25C51F73F9C}"/>
              </a:ext>
            </a:extLst>
          </p:cNvPr>
          <p:cNvSpPr txBox="1"/>
          <p:nvPr/>
        </p:nvSpPr>
        <p:spPr>
          <a:xfrm>
            <a:off x="4604657" y="1834323"/>
            <a:ext cx="2982686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5BAC"/>
                </a:solidFill>
              </a:rPr>
              <a:t>全向海谱（一维谱）</a:t>
            </a:r>
            <a:endParaRPr lang="zh-CN" altLang="en-US" sz="2400" dirty="0">
              <a:solidFill>
                <a:srgbClr val="005BAC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2F95468-468B-1F99-DC84-442C33D15C0B}"/>
              </a:ext>
            </a:extLst>
          </p:cNvPr>
          <p:cNvSpPr txBox="1"/>
          <p:nvPr/>
        </p:nvSpPr>
        <p:spPr>
          <a:xfrm>
            <a:off x="8841714" y="3554029"/>
            <a:ext cx="2590484" cy="400110"/>
          </a:xfrm>
          <a:prstGeom prst="rect">
            <a:avLst/>
          </a:prstGeom>
          <a:solidFill>
            <a:srgbClr val="005B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结果分析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FA55DAC-9A79-C297-D4BC-02AA32A78C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083361"/>
              </p:ext>
            </p:extLst>
          </p:nvPr>
        </p:nvGraphicFramePr>
        <p:xfrm>
          <a:off x="10299474" y="1285061"/>
          <a:ext cx="270555" cy="379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49706" imgH="210217" progId="Equation.DSMT4">
                  <p:embed/>
                </p:oleObj>
              </mc:Choice>
              <mc:Fallback>
                <p:oleObj name="Equation" r:id="rId15" imgW="149706" imgH="21021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299474" y="1285061"/>
                        <a:ext cx="270555" cy="3799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751465C6-E6C5-7300-AD5A-27341D0148F3}"/>
              </a:ext>
            </a:extLst>
          </p:cNvPr>
          <p:cNvSpPr/>
          <p:nvPr/>
        </p:nvSpPr>
        <p:spPr>
          <a:xfrm>
            <a:off x="10520786" y="1213905"/>
            <a:ext cx="243654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为波数</a:t>
            </a:r>
            <a:endParaRPr lang="en-US" altLang="zh-CN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18DA10-0DC1-FD0E-8F5A-3972AE58A66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47" y="3299839"/>
            <a:ext cx="4502955" cy="33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F27A17B-CC31-7EC4-7D5F-CA2B0C5999E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422" y="3299839"/>
            <a:ext cx="4510553" cy="338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59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29AD5-A24C-615E-1CB2-F8A2D0619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B3EE9A3D-E9DD-87DF-F8B4-DACDE241FF02}"/>
              </a:ext>
            </a:extLst>
          </p:cNvPr>
          <p:cNvSpPr/>
          <p:nvPr/>
        </p:nvSpPr>
        <p:spPr>
          <a:xfrm>
            <a:off x="128017" y="2111829"/>
            <a:ext cx="5246585" cy="4626428"/>
          </a:xfrm>
          <a:prstGeom prst="rect">
            <a:avLst/>
          </a:prstGeom>
          <a:noFill/>
          <a:ln w="19050">
            <a:solidFill>
              <a:srgbClr val="005BAC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1944CE0-713C-978E-4F1E-8A48F29B94B1}"/>
              </a:ext>
            </a:extLst>
          </p:cNvPr>
          <p:cNvSpPr/>
          <p:nvPr/>
        </p:nvSpPr>
        <p:spPr>
          <a:xfrm>
            <a:off x="5501728" y="2111829"/>
            <a:ext cx="6562256" cy="4626428"/>
          </a:xfrm>
          <a:prstGeom prst="rect">
            <a:avLst/>
          </a:prstGeom>
          <a:noFill/>
          <a:ln w="19050">
            <a:solidFill>
              <a:srgbClr val="005BAC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DCC3A96-408F-19D4-6B95-1447995B6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1519A"/>
                </a:solidFill>
              </a:rPr>
              <a:t>3.1 </a:t>
            </a:r>
            <a:r>
              <a:rPr lang="zh-CN" altLang="en-US" sz="3600" dirty="0">
                <a:solidFill>
                  <a:srgbClr val="01519A"/>
                </a:solidFill>
              </a:rPr>
              <a:t>二维粗糙海面建模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F1D4A31-9526-52E6-2809-3B5A88378DD4}"/>
              </a:ext>
            </a:extLst>
          </p:cNvPr>
          <p:cNvSpPr txBox="1"/>
          <p:nvPr/>
        </p:nvSpPr>
        <p:spPr>
          <a:xfrm>
            <a:off x="-200" y="1155704"/>
            <a:ext cx="8035814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40000"/>
              </a:lnSpc>
              <a:buFont typeface="微软雅黑" panose="020B0503020204020204" pitchFamily="34" charset="-122"/>
              <a:buChar char="－"/>
            </a:pP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3.1.1 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海面建模基础：二维海浪谱建模</a:t>
            </a:r>
            <a:endParaRPr lang="en-US" altLang="zh-CN" sz="2400" b="1" dirty="0">
              <a:solidFill>
                <a:srgbClr val="005BA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22F6DEC2-D4F3-E340-5C1E-8B680CD0E3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468527"/>
              </p:ext>
            </p:extLst>
          </p:nvPr>
        </p:nvGraphicFramePr>
        <p:xfrm>
          <a:off x="709352" y="2782620"/>
          <a:ext cx="4083914" cy="63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608909" imgH="560900" progId="Equation.DSMT4">
                  <p:embed/>
                </p:oleObj>
              </mc:Choice>
              <mc:Fallback>
                <p:oleObj name="Equation" r:id="rId3" imgW="3608909" imgH="560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352" y="2782620"/>
                        <a:ext cx="4083914" cy="634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C5932F19-1407-8AB8-844C-2F7B2456F132}"/>
              </a:ext>
            </a:extLst>
          </p:cNvPr>
          <p:cNvSpPr/>
          <p:nvPr/>
        </p:nvSpPr>
        <p:spPr>
          <a:xfrm>
            <a:off x="6708502" y="5326096"/>
            <a:ext cx="5240523" cy="1230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风向角迎浪（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0°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逆浪（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180°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海谱相同</a:t>
            </a:r>
            <a:endParaRPr lang="en-US" altLang="zh-CN" sz="20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因为方向函数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对称性</a:t>
            </a:r>
            <a:endParaRPr lang="en-US" altLang="zh-CN" sz="20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1F22E2-7B77-9A37-BE41-BAE34FE4E9C2}"/>
              </a:ext>
            </a:extLst>
          </p:cNvPr>
          <p:cNvSpPr txBox="1"/>
          <p:nvPr/>
        </p:nvSpPr>
        <p:spPr>
          <a:xfrm>
            <a:off x="1259966" y="1846983"/>
            <a:ext cx="2982686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5BAC"/>
                </a:solidFill>
              </a:rPr>
              <a:t>角度分布函数</a:t>
            </a:r>
            <a:endParaRPr lang="zh-CN" altLang="en-US" sz="2400" dirty="0">
              <a:solidFill>
                <a:srgbClr val="005BAC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88C5B1-10BE-6F98-96F5-0B0A82565861}"/>
              </a:ext>
            </a:extLst>
          </p:cNvPr>
          <p:cNvSpPr txBox="1"/>
          <p:nvPr/>
        </p:nvSpPr>
        <p:spPr>
          <a:xfrm>
            <a:off x="7254690" y="1825000"/>
            <a:ext cx="2982686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5BAC"/>
                </a:solidFill>
              </a:rPr>
              <a:t>二维海谱</a:t>
            </a:r>
            <a:endParaRPr lang="zh-CN" altLang="en-US" sz="2400" dirty="0">
              <a:solidFill>
                <a:srgbClr val="005BAC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A9CAC1-DB34-9A3F-3A3F-11B1333B1A82}"/>
              </a:ext>
            </a:extLst>
          </p:cNvPr>
          <p:cNvSpPr txBox="1"/>
          <p:nvPr/>
        </p:nvSpPr>
        <p:spPr>
          <a:xfrm>
            <a:off x="202746" y="2368609"/>
            <a:ext cx="5097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p"/>
            </a:pPr>
            <a:r>
              <a:rPr lang="zh-CN" altLang="en-US" sz="2000" b="1" dirty="0"/>
              <a:t>海浪各方向各频率波能量随风场变化分布</a:t>
            </a: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92A92FAC-1FDC-4EE8-112C-95FB6281CE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3413033"/>
              </p:ext>
            </p:extLst>
          </p:nvPr>
        </p:nvGraphicFramePr>
        <p:xfrm>
          <a:off x="6562934" y="1151276"/>
          <a:ext cx="3534300" cy="652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14371" imgH="390558" progId="Equation.DSMT4">
                  <p:embed/>
                </p:oleObj>
              </mc:Choice>
              <mc:Fallback>
                <p:oleObj name="Equation" r:id="rId5" imgW="2114371" imgH="390558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4278FBDA-F5D9-F32E-ED5E-6F269B2991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62934" y="1151276"/>
                        <a:ext cx="3534300" cy="6527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6C85CC60-3F77-11CD-CC4D-16459869CFE1}"/>
              </a:ext>
            </a:extLst>
          </p:cNvPr>
          <p:cNvSpPr txBox="1"/>
          <p:nvPr/>
        </p:nvSpPr>
        <p:spPr>
          <a:xfrm>
            <a:off x="6197470" y="2353124"/>
            <a:ext cx="5097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p"/>
            </a:pPr>
            <a:r>
              <a:rPr lang="zh-CN" altLang="en-US" sz="2000" b="1" dirty="0"/>
              <a:t>海浪功率谱密度，各谐波分量能量分布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92EBB18-2790-CB1A-8858-DF57335AF779}"/>
              </a:ext>
            </a:extLst>
          </p:cNvPr>
          <p:cNvGrpSpPr/>
          <p:nvPr/>
        </p:nvGrpSpPr>
        <p:grpSpPr>
          <a:xfrm>
            <a:off x="836478" y="3380953"/>
            <a:ext cx="4120288" cy="428658"/>
            <a:chOff x="836478" y="3380953"/>
            <a:chExt cx="4120288" cy="428658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FFE8A09-82B0-BEA6-691C-61A69A12E45F}"/>
                </a:ext>
              </a:extLst>
            </p:cNvPr>
            <p:cNvGrpSpPr/>
            <p:nvPr/>
          </p:nvGrpSpPr>
          <p:grpSpPr>
            <a:xfrm>
              <a:off x="836478" y="3380953"/>
              <a:ext cx="1646288" cy="415324"/>
              <a:chOff x="836478" y="3380953"/>
              <a:chExt cx="1646288" cy="415324"/>
            </a:xfrm>
          </p:grpSpPr>
          <p:graphicFrame>
            <p:nvGraphicFramePr>
              <p:cNvPr id="22" name="对象 21">
                <a:extLst>
                  <a:ext uri="{FF2B5EF4-FFF2-40B4-BE49-F238E27FC236}">
                    <a16:creationId xmlns:a16="http://schemas.microsoft.com/office/drawing/2014/main" id="{0A48E934-B3A5-A037-E809-0FB7E2A40A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2995378"/>
                  </p:ext>
                </p:extLst>
              </p:nvPr>
            </p:nvGraphicFramePr>
            <p:xfrm>
              <a:off x="836478" y="3380953"/>
              <a:ext cx="328842" cy="396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224985" imgH="270767" progId="Equation.DSMT4">
                      <p:embed/>
                    </p:oleObj>
                  </mc:Choice>
                  <mc:Fallback>
                    <p:oleObj name="Equation" r:id="rId7" imgW="224985" imgH="270767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836478" y="3380953"/>
                            <a:ext cx="328842" cy="396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75EF888-5753-D856-B91B-64240C11F979}"/>
                  </a:ext>
                </a:extLst>
              </p:cNvPr>
              <p:cNvSpPr txBox="1"/>
              <p:nvPr/>
            </p:nvSpPr>
            <p:spPr>
              <a:xfrm>
                <a:off x="1165595" y="3426945"/>
                <a:ext cx="1317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C00000"/>
                    </a:solidFill>
                  </a:rPr>
                  <a:t>风向角</a:t>
                </a: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23AF5B77-2F84-F02C-F0CB-D0E1BBBE8D16}"/>
                </a:ext>
              </a:extLst>
            </p:cNvPr>
            <p:cNvGrpSpPr/>
            <p:nvPr/>
          </p:nvGrpSpPr>
          <p:grpSpPr>
            <a:xfrm>
              <a:off x="2653027" y="3413611"/>
              <a:ext cx="2303739" cy="396000"/>
              <a:chOff x="2591901" y="3413611"/>
              <a:chExt cx="2303739" cy="396000"/>
            </a:xfrm>
          </p:grpSpPr>
          <p:graphicFrame>
            <p:nvGraphicFramePr>
              <p:cNvPr id="27" name="对象 26">
                <a:extLst>
                  <a:ext uri="{FF2B5EF4-FFF2-40B4-BE49-F238E27FC236}">
                    <a16:creationId xmlns:a16="http://schemas.microsoft.com/office/drawing/2014/main" id="{3D630C91-F502-79F3-3341-7828241C26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489946"/>
                  </p:ext>
                </p:extLst>
              </p:nvPr>
            </p:nvGraphicFramePr>
            <p:xfrm>
              <a:off x="2591901" y="3413611"/>
              <a:ext cx="645138" cy="396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390002" imgH="240492" progId="Equation.DSMT4">
                      <p:embed/>
                    </p:oleObj>
                  </mc:Choice>
                  <mc:Fallback>
                    <p:oleObj name="Equation" r:id="rId9" imgW="390002" imgH="240492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2591901" y="3413611"/>
                            <a:ext cx="645138" cy="396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6A8F26E-7C13-B7C1-F278-50063F1CEFB5}"/>
                  </a:ext>
                </a:extLst>
              </p:cNvPr>
              <p:cNvSpPr txBox="1"/>
              <p:nvPr/>
            </p:nvSpPr>
            <p:spPr>
              <a:xfrm>
                <a:off x="3171999" y="3426945"/>
                <a:ext cx="17236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/>
                  <a:t>逆风比例因子</a:t>
                </a:r>
              </a:p>
            </p:txBody>
          </p:sp>
        </p:grp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EF2EEF3A-9B15-68D7-A3AD-31B29D1E2E15}"/>
              </a:ext>
            </a:extLst>
          </p:cNvPr>
          <p:cNvSpPr txBox="1"/>
          <p:nvPr/>
        </p:nvSpPr>
        <p:spPr>
          <a:xfrm>
            <a:off x="6052812" y="5464639"/>
            <a:ext cx="461665" cy="1156453"/>
          </a:xfrm>
          <a:prstGeom prst="rect">
            <a:avLst/>
          </a:prstGeom>
          <a:solidFill>
            <a:srgbClr val="005BAC"/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结果分析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D011D46-C3B1-B022-9DC4-1DDF635F5070}"/>
              </a:ext>
            </a:extLst>
          </p:cNvPr>
          <p:cNvSpPr/>
          <p:nvPr/>
        </p:nvSpPr>
        <p:spPr>
          <a:xfrm>
            <a:off x="8583168" y="1129830"/>
            <a:ext cx="1459992" cy="652731"/>
          </a:xfrm>
          <a:prstGeom prst="rect">
            <a:avLst/>
          </a:prstGeom>
          <a:noFill/>
          <a:ln w="19050">
            <a:solidFill>
              <a:srgbClr val="005BA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03DA3477-428C-91C7-F0B2-6E794ACCA9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054965"/>
              </p:ext>
            </p:extLst>
          </p:nvPr>
        </p:nvGraphicFramePr>
        <p:xfrm>
          <a:off x="10299474" y="1285061"/>
          <a:ext cx="270555" cy="379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49706" imgH="210217" progId="Equation.DSMT4">
                  <p:embed/>
                </p:oleObj>
              </mc:Choice>
              <mc:Fallback>
                <p:oleObj name="Equation" r:id="rId11" imgW="149706" imgH="210217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EFA55DAC-9A79-C297-D4BC-02AA32A78C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299474" y="1285061"/>
                        <a:ext cx="270555" cy="3799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43C7C7A6-3138-F634-DE28-554E1F57A64A}"/>
              </a:ext>
            </a:extLst>
          </p:cNvPr>
          <p:cNvSpPr/>
          <p:nvPr/>
        </p:nvSpPr>
        <p:spPr>
          <a:xfrm>
            <a:off x="10520786" y="1213905"/>
            <a:ext cx="243654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为波数</a:t>
            </a:r>
            <a:endParaRPr lang="en-US" altLang="zh-CN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33DFB7D-65C0-BB73-9596-0589D32613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48" y="3473803"/>
            <a:ext cx="4867937" cy="3663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9665D35-7951-198E-290A-76CC452967B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626" y="2827516"/>
            <a:ext cx="3492722" cy="26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14B1389-44CD-D590-2121-5D61C82D363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438" y="2827516"/>
            <a:ext cx="3497735" cy="262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291F7F70-9633-46AE-A099-EDC4487E9A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486605"/>
              </p:ext>
            </p:extLst>
          </p:nvPr>
        </p:nvGraphicFramePr>
        <p:xfrm>
          <a:off x="7452339" y="3997361"/>
          <a:ext cx="1002758" cy="288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838080" imgH="241200" progId="Equation.DSMT4">
                  <p:embed/>
                </p:oleObj>
              </mc:Choice>
              <mc:Fallback>
                <p:oleObj name="Equation" r:id="rId16" imgW="8380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452339" y="3997361"/>
                        <a:ext cx="1002758" cy="288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4500AEC3-BF77-489E-632D-6D5B64176A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234113"/>
              </p:ext>
            </p:extLst>
          </p:nvPr>
        </p:nvGraphicFramePr>
        <p:xfrm>
          <a:off x="11228786" y="3997516"/>
          <a:ext cx="651789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545760" imgH="241200" progId="Equation.DSMT4">
                  <p:embed/>
                </p:oleObj>
              </mc:Choice>
              <mc:Fallback>
                <p:oleObj name="Equation" r:id="rId18" imgW="5457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1228786" y="3997516"/>
                        <a:ext cx="651789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309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1F72B-8EC1-6BA2-45C7-BCED2C0A2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CAB256D-A855-FE3A-FE47-43701C960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1519A"/>
                </a:solidFill>
              </a:rPr>
              <a:t>3.1 </a:t>
            </a:r>
            <a:r>
              <a:rPr lang="zh-CN" altLang="en-US" sz="3600" dirty="0">
                <a:solidFill>
                  <a:srgbClr val="01519A"/>
                </a:solidFill>
              </a:rPr>
              <a:t>二维粗糙海面建模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E843EA4-B3D3-3222-0150-8CDDE487E28D}"/>
              </a:ext>
            </a:extLst>
          </p:cNvPr>
          <p:cNvSpPr txBox="1"/>
          <p:nvPr/>
        </p:nvSpPr>
        <p:spPr>
          <a:xfrm>
            <a:off x="-200" y="1155704"/>
            <a:ext cx="8035814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40000"/>
              </a:lnSpc>
              <a:buFont typeface="微软雅黑" panose="020B0503020204020204" pitchFamily="34" charset="-122"/>
              <a:buChar char="－"/>
            </a:pP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3.1.2 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二维海浪建模：线性过滤法</a:t>
            </a:r>
            <a:endParaRPr lang="en-US" altLang="zh-CN" sz="2400" b="1" dirty="0">
              <a:solidFill>
                <a:srgbClr val="005BA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D30215E-2348-9478-1F8D-FA2EA9262D9A}"/>
              </a:ext>
            </a:extLst>
          </p:cNvPr>
          <p:cNvGrpSpPr/>
          <p:nvPr/>
        </p:nvGrpSpPr>
        <p:grpSpPr>
          <a:xfrm>
            <a:off x="1216170" y="2592043"/>
            <a:ext cx="5090474" cy="1460903"/>
            <a:chOff x="1124206" y="2394958"/>
            <a:chExt cx="5090474" cy="146090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BC8639B6-606E-7862-080E-CC6F7E4B8835}"/>
                </a:ext>
              </a:extLst>
            </p:cNvPr>
            <p:cNvSpPr/>
            <p:nvPr/>
          </p:nvSpPr>
          <p:spPr>
            <a:xfrm>
              <a:off x="2681414" y="2394958"/>
              <a:ext cx="2128672" cy="1460903"/>
            </a:xfrm>
            <a:prstGeom prst="rect">
              <a:avLst/>
            </a:prstGeom>
            <a:noFill/>
            <a:ln w="19050">
              <a:solidFill>
                <a:srgbClr val="005BA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E8C2732E-04E1-FFAE-22A9-DC79BAC58C22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>
              <a:off x="1124206" y="3125409"/>
              <a:ext cx="1557208" cy="1"/>
            </a:xfrm>
            <a:prstGeom prst="straightConnector1">
              <a:avLst/>
            </a:prstGeom>
            <a:ln w="19050">
              <a:solidFill>
                <a:srgbClr val="005B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E7600911-B882-3195-FF53-0941D08B4A6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11558320"/>
                </p:ext>
              </p:extLst>
            </p:nvPr>
          </p:nvGraphicFramePr>
          <p:xfrm>
            <a:off x="3031466" y="2852831"/>
            <a:ext cx="1427162" cy="546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596880" imgH="228600" progId="Equation.DSMT4">
                    <p:embed/>
                  </p:oleObj>
                </mc:Choice>
                <mc:Fallback>
                  <p:oleObj name="Equation" r:id="rId3" imgW="59688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031466" y="2852831"/>
                          <a:ext cx="1427162" cy="546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3DAEB93C-1242-319E-6425-FE0CA0CE7DC1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V="1">
              <a:off x="4810086" y="3125409"/>
              <a:ext cx="1404594" cy="1"/>
            </a:xfrm>
            <a:prstGeom prst="straightConnector1">
              <a:avLst/>
            </a:prstGeom>
            <a:ln w="19050">
              <a:solidFill>
                <a:srgbClr val="005B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51B1E34-B597-AC2F-AB98-201AC4450898}"/>
                </a:ext>
              </a:extLst>
            </p:cNvPr>
            <p:cNvSpPr txBox="1"/>
            <p:nvPr/>
          </p:nvSpPr>
          <p:spPr>
            <a:xfrm>
              <a:off x="1300550" y="2736632"/>
              <a:ext cx="120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白噪声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2E3E78B-D213-4BF6-E2B2-17E3C3A2F09B}"/>
                </a:ext>
              </a:extLst>
            </p:cNvPr>
            <p:cNvSpPr txBox="1"/>
            <p:nvPr/>
          </p:nvSpPr>
          <p:spPr>
            <a:xfrm>
              <a:off x="5060335" y="2736632"/>
              <a:ext cx="8974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浪高</a:t>
              </a: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DBE4795A-6FDC-6662-BC9B-938B4319C269}"/>
              </a:ext>
            </a:extLst>
          </p:cNvPr>
          <p:cNvSpPr txBox="1"/>
          <p:nvPr/>
        </p:nvSpPr>
        <p:spPr>
          <a:xfrm>
            <a:off x="1216170" y="1892078"/>
            <a:ext cx="6918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b="1" dirty="0"/>
              <a:t>本质：傅里叶变换与逆变换（</a:t>
            </a:r>
            <a:r>
              <a:rPr lang="en-US" altLang="zh-CN" sz="2000" b="1" dirty="0"/>
              <a:t>FFT</a:t>
            </a:r>
            <a:r>
              <a:rPr lang="zh-CN" altLang="en-US" sz="2000" b="1" dirty="0"/>
              <a:t>与</a:t>
            </a:r>
            <a:r>
              <a:rPr lang="en-US" altLang="zh-CN" sz="2000" b="1" dirty="0"/>
              <a:t>IFFT</a:t>
            </a:r>
            <a:r>
              <a:rPr lang="zh-CN" altLang="en-US" sz="2000" b="1" dirty="0"/>
              <a:t>）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093936FB-C726-90F5-3D26-CB4CCFCD6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235" y="1295708"/>
            <a:ext cx="4337881" cy="3253411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25276A57-F404-8B2A-9CA3-F5C30EB2781F}"/>
              </a:ext>
            </a:extLst>
          </p:cNvPr>
          <p:cNvGrpSpPr/>
          <p:nvPr/>
        </p:nvGrpSpPr>
        <p:grpSpPr>
          <a:xfrm>
            <a:off x="8334033" y="4457612"/>
            <a:ext cx="3381493" cy="2296417"/>
            <a:chOff x="8388463" y="4457612"/>
            <a:chExt cx="3381493" cy="2296417"/>
          </a:xfrm>
        </p:grpSpPr>
        <p:graphicFrame>
          <p:nvGraphicFramePr>
            <p:cNvPr id="3" name="对象 2">
              <a:extLst>
                <a:ext uri="{FF2B5EF4-FFF2-40B4-BE49-F238E27FC236}">
                  <a16:creationId xmlns:a16="http://schemas.microsoft.com/office/drawing/2014/main" id="{2184ED0D-41EF-A36C-94FB-0D38281E5EA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55572717"/>
                </p:ext>
              </p:extLst>
            </p:nvPr>
          </p:nvGraphicFramePr>
          <p:xfrm>
            <a:off x="8388463" y="4457612"/>
            <a:ext cx="3381493" cy="7588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81080" imgH="444240" progId="Equation.DSMT4">
                    <p:embed/>
                  </p:oleObj>
                </mc:Choice>
                <mc:Fallback>
                  <p:oleObj name="Equation" r:id="rId6" imgW="1981080" imgH="4442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8388463" y="4457612"/>
                          <a:ext cx="3381493" cy="75880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C8813DDD-011D-4B80-F0C0-5AE3DC760E25}"/>
                </a:ext>
              </a:extLst>
            </p:cNvPr>
            <p:cNvGrpSpPr/>
            <p:nvPr/>
          </p:nvGrpSpPr>
          <p:grpSpPr>
            <a:xfrm>
              <a:off x="8904503" y="5286955"/>
              <a:ext cx="2349412" cy="1467074"/>
              <a:chOff x="1798420" y="5286955"/>
              <a:chExt cx="2349412" cy="1467074"/>
            </a:xfrm>
          </p:grpSpPr>
          <p:graphicFrame>
            <p:nvGraphicFramePr>
              <p:cNvPr id="9" name="对象 8">
                <a:extLst>
                  <a:ext uri="{FF2B5EF4-FFF2-40B4-BE49-F238E27FC236}">
                    <a16:creationId xmlns:a16="http://schemas.microsoft.com/office/drawing/2014/main" id="{68780CE4-632A-83FC-1CD2-9B55DBC40B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282604"/>
                  </p:ext>
                </p:extLst>
              </p:nvPr>
            </p:nvGraphicFramePr>
            <p:xfrm>
              <a:off x="1798420" y="5286955"/>
              <a:ext cx="1063636" cy="360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8" imgW="619121" imgH="209498" progId="Equation.DSMT4">
                      <p:embed/>
                    </p:oleObj>
                  </mc:Choice>
                  <mc:Fallback>
                    <p:oleObj name="Equation" r:id="rId8" imgW="619121" imgH="209498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1798420" y="5286955"/>
                            <a:ext cx="1063636" cy="360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" name="对象 9">
                <a:extLst>
                  <a:ext uri="{FF2B5EF4-FFF2-40B4-BE49-F238E27FC236}">
                    <a16:creationId xmlns:a16="http://schemas.microsoft.com/office/drawing/2014/main" id="{3C294DE6-5DE2-ECB3-357F-C8A5450F2E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2754064"/>
                  </p:ext>
                </p:extLst>
              </p:nvPr>
            </p:nvGraphicFramePr>
            <p:xfrm>
              <a:off x="1801296" y="5804846"/>
              <a:ext cx="1123200" cy="432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0" imgW="742946" imgH="285810" progId="Equation.DSMT4">
                      <p:embed/>
                    </p:oleObj>
                  </mc:Choice>
                  <mc:Fallback>
                    <p:oleObj name="Equation" r:id="rId10" imgW="742946" imgH="28581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1801296" y="5804846"/>
                            <a:ext cx="1123200" cy="432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085C16C-49AE-AD05-1DAD-99DD207DAE25}"/>
                  </a:ext>
                </a:extLst>
              </p:cNvPr>
              <p:cNvSpPr txBox="1"/>
              <p:nvPr/>
            </p:nvSpPr>
            <p:spPr>
              <a:xfrm>
                <a:off x="3024632" y="5286955"/>
                <a:ext cx="1123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位置矢量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695EA77-2D65-1D9E-56F7-720BD6210289}"/>
                  </a:ext>
                </a:extLst>
              </p:cNvPr>
              <p:cNvSpPr txBox="1"/>
              <p:nvPr/>
            </p:nvSpPr>
            <p:spPr>
              <a:xfrm>
                <a:off x="3024632" y="5835826"/>
                <a:ext cx="1123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波数矢量</a:t>
                </a:r>
              </a:p>
            </p:txBody>
          </p:sp>
          <p:graphicFrame>
            <p:nvGraphicFramePr>
              <p:cNvPr id="18" name="对象 17">
                <a:extLst>
                  <a:ext uri="{FF2B5EF4-FFF2-40B4-BE49-F238E27FC236}">
                    <a16:creationId xmlns:a16="http://schemas.microsoft.com/office/drawing/2014/main" id="{1DF54527-704C-297A-D243-F14FBEF4FA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1006828"/>
                  </p:ext>
                </p:extLst>
              </p:nvPr>
            </p:nvGraphicFramePr>
            <p:xfrm>
              <a:off x="2055601" y="6394738"/>
              <a:ext cx="549275" cy="349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2" imgW="380880" imgH="241200" progId="Equation.DSMT4">
                      <p:embed/>
                    </p:oleObj>
                  </mc:Choice>
                  <mc:Fallback>
                    <p:oleObj name="Equation" r:id="rId12" imgW="380880" imgH="2412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2055601" y="6394738"/>
                            <a:ext cx="549275" cy="3492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85E9B14-42B6-CCD4-D63E-743890A1DC65}"/>
                  </a:ext>
                </a:extLst>
              </p:cNvPr>
              <p:cNvSpPr txBox="1"/>
              <p:nvPr/>
            </p:nvSpPr>
            <p:spPr>
              <a:xfrm>
                <a:off x="3024632" y="6384697"/>
                <a:ext cx="1123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海面长度</a:t>
                </a:r>
              </a:p>
            </p:txBody>
          </p:sp>
        </p:grp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7CED725-4C65-9B39-F685-23FBC6095449}"/>
              </a:ext>
            </a:extLst>
          </p:cNvPr>
          <p:cNvGrpSpPr/>
          <p:nvPr/>
        </p:nvGrpSpPr>
        <p:grpSpPr>
          <a:xfrm>
            <a:off x="374814" y="4549957"/>
            <a:ext cx="7365803" cy="1690219"/>
            <a:chOff x="4679124" y="4549957"/>
            <a:chExt cx="7365803" cy="1690219"/>
          </a:xfrm>
        </p:grpSpPr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C279F9A0-0C34-D43A-4DC4-84330A36C05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76523555"/>
                </p:ext>
              </p:extLst>
            </p:nvPr>
          </p:nvGraphicFramePr>
          <p:xfrm>
            <a:off x="4694156" y="4549957"/>
            <a:ext cx="7350771" cy="5120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4238102" imgH="295169" progId="Equation.DSMT4">
                    <p:embed/>
                  </p:oleObj>
                </mc:Choice>
                <mc:Fallback>
                  <p:oleObj name="Equation" r:id="rId14" imgW="4238102" imgH="295169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4694156" y="4549957"/>
                          <a:ext cx="7350771" cy="5120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A328F65-7A4A-4192-8614-0BC00C5FF902}"/>
                </a:ext>
              </a:extLst>
            </p:cNvPr>
            <p:cNvGrpSpPr/>
            <p:nvPr/>
          </p:nvGrpSpPr>
          <p:grpSpPr>
            <a:xfrm>
              <a:off x="4694156" y="5286955"/>
              <a:ext cx="4471379" cy="432000"/>
              <a:chOff x="5369317" y="5229080"/>
              <a:chExt cx="4471379" cy="432000"/>
            </a:xfrm>
          </p:grpSpPr>
          <p:graphicFrame>
            <p:nvGraphicFramePr>
              <p:cNvPr id="11" name="对象 10">
                <a:extLst>
                  <a:ext uri="{FF2B5EF4-FFF2-40B4-BE49-F238E27FC236}">
                    <a16:creationId xmlns:a16="http://schemas.microsoft.com/office/drawing/2014/main" id="{8665DA1F-C813-E2E1-FEB8-5C0F049E31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6901049"/>
                  </p:ext>
                </p:extLst>
              </p:nvPr>
            </p:nvGraphicFramePr>
            <p:xfrm>
              <a:off x="5369317" y="5229080"/>
              <a:ext cx="664615" cy="432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6" imgW="380832" imgH="247654" progId="Equation.DSMT4">
                      <p:embed/>
                    </p:oleObj>
                  </mc:Choice>
                  <mc:Fallback>
                    <p:oleObj name="Equation" r:id="rId16" imgW="380832" imgH="247654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5369317" y="5229080"/>
                            <a:ext cx="664615" cy="432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EFF7DB9-9180-F70B-35BB-E176282C2BD6}"/>
                  </a:ext>
                </a:extLst>
              </p:cNvPr>
              <p:cNvSpPr txBox="1"/>
              <p:nvPr/>
            </p:nvSpPr>
            <p:spPr>
              <a:xfrm>
                <a:off x="6125412" y="5241914"/>
                <a:ext cx="37152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/>
                  <a:t>是均值为</a:t>
                </a:r>
                <a:r>
                  <a:rPr lang="en-US" altLang="zh-CN" b="1" dirty="0"/>
                  <a:t>0</a:t>
                </a:r>
                <a:r>
                  <a:rPr lang="zh-CN" altLang="en-US" b="1" dirty="0"/>
                  <a:t>，方差为</a:t>
                </a:r>
                <a:r>
                  <a:rPr lang="en-US" altLang="zh-CN" b="1" dirty="0"/>
                  <a:t>1</a:t>
                </a:r>
                <a:r>
                  <a:rPr lang="zh-CN" altLang="en-US" b="1" dirty="0"/>
                  <a:t>的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复高斯变量</a:t>
                </a: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CDA14FB7-4D20-D4AA-27FD-7DCD720438CC}"/>
                </a:ext>
              </a:extLst>
            </p:cNvPr>
            <p:cNvGrpSpPr/>
            <p:nvPr/>
          </p:nvGrpSpPr>
          <p:grpSpPr>
            <a:xfrm>
              <a:off x="4679124" y="5800809"/>
              <a:ext cx="7088333" cy="439367"/>
              <a:chOff x="5288993" y="5835826"/>
              <a:chExt cx="7088333" cy="439367"/>
            </a:xfrm>
          </p:grpSpPr>
          <p:graphicFrame>
            <p:nvGraphicFramePr>
              <p:cNvPr id="21" name="对象 20">
                <a:extLst>
                  <a:ext uri="{FF2B5EF4-FFF2-40B4-BE49-F238E27FC236}">
                    <a16:creationId xmlns:a16="http://schemas.microsoft.com/office/drawing/2014/main" id="{351A944F-77BB-DF09-C6C7-3DFDB8F9E6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4255346"/>
                  </p:ext>
                </p:extLst>
              </p:nvPr>
            </p:nvGraphicFramePr>
            <p:xfrm>
              <a:off x="5288993" y="5835826"/>
              <a:ext cx="2445812" cy="4393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8" imgW="1590638" imgH="285810" progId="Equation.DSMT4">
                      <p:embed/>
                    </p:oleObj>
                  </mc:Choice>
                  <mc:Fallback>
                    <p:oleObj name="Equation" r:id="rId18" imgW="1590638" imgH="28581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5288993" y="5835826"/>
                            <a:ext cx="2445812" cy="43936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07306BE-CA9A-2CE8-397E-82455A904AF2}"/>
                  </a:ext>
                </a:extLst>
              </p:cNvPr>
              <p:cNvSpPr txBox="1"/>
              <p:nvPr/>
            </p:nvSpPr>
            <p:spPr>
              <a:xfrm>
                <a:off x="7836183" y="5842690"/>
                <a:ext cx="45411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atin typeface="+mj-ea"/>
                    <a:ea typeface="+mj-ea"/>
                  </a:rPr>
                  <a:t>满足</a:t>
                </a:r>
                <a:r>
                  <a:rPr lang="en-US" altLang="zh-CN" sz="1800" b="1" kern="100" dirty="0">
                    <a:solidFill>
                      <a:srgbClr val="C00000"/>
                    </a:solidFill>
                    <a:effectLst/>
                    <a:latin typeface="+mj-ea"/>
                    <a:ea typeface="+mj-ea"/>
                  </a:rPr>
                  <a:t>Hermitian</a:t>
                </a:r>
                <a:r>
                  <a:rPr lang="zh-CN" altLang="zh-CN" sz="1800" b="1" kern="100" dirty="0">
                    <a:solidFill>
                      <a:srgbClr val="C00000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关系</a:t>
                </a:r>
                <a:r>
                  <a:rPr lang="zh-CN" altLang="en-US" sz="1800" b="1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，逆变换海面高度实数</a:t>
                </a:r>
                <a:endParaRPr lang="zh-CN" altLang="en-US" b="1" dirty="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68BC9BE7-4440-C583-C281-DF9AAD215999}"/>
              </a:ext>
            </a:extLst>
          </p:cNvPr>
          <p:cNvSpPr/>
          <p:nvPr/>
        </p:nvSpPr>
        <p:spPr>
          <a:xfrm>
            <a:off x="272142" y="4457612"/>
            <a:ext cx="7571147" cy="2286375"/>
          </a:xfrm>
          <a:prstGeom prst="rect">
            <a:avLst/>
          </a:prstGeom>
          <a:noFill/>
          <a:ln w="19050">
            <a:solidFill>
              <a:srgbClr val="005BA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11148DE-5363-A80F-2760-9939AFA0698F}"/>
              </a:ext>
            </a:extLst>
          </p:cNvPr>
          <p:cNvSpPr/>
          <p:nvPr/>
        </p:nvSpPr>
        <p:spPr>
          <a:xfrm>
            <a:off x="8067778" y="4457612"/>
            <a:ext cx="3914002" cy="2286375"/>
          </a:xfrm>
          <a:prstGeom prst="rect">
            <a:avLst/>
          </a:prstGeom>
          <a:noFill/>
          <a:ln w="19050">
            <a:solidFill>
              <a:srgbClr val="005BA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18D31E84-F677-AD9D-4A3E-0687528AD1CF}"/>
              </a:ext>
            </a:extLst>
          </p:cNvPr>
          <p:cNvSpPr/>
          <p:nvPr/>
        </p:nvSpPr>
        <p:spPr>
          <a:xfrm>
            <a:off x="7708882" y="5299789"/>
            <a:ext cx="588536" cy="536037"/>
          </a:xfrm>
          <a:prstGeom prst="rightArrow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74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1F72B-8EC1-6BA2-45C7-BCED2C0A2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D7F19399-A068-FC45-7B86-BA6061E4CE0E}"/>
              </a:ext>
            </a:extLst>
          </p:cNvPr>
          <p:cNvSpPr txBox="1"/>
          <p:nvPr/>
        </p:nvSpPr>
        <p:spPr>
          <a:xfrm>
            <a:off x="8127087" y="1746924"/>
            <a:ext cx="2590484" cy="400110"/>
          </a:xfrm>
          <a:prstGeom prst="rect">
            <a:avLst/>
          </a:prstGeom>
          <a:solidFill>
            <a:srgbClr val="005B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实验常量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8FC7655-C7AB-A64D-94F5-2025C42C7E09}"/>
              </a:ext>
            </a:extLst>
          </p:cNvPr>
          <p:cNvGrpSpPr/>
          <p:nvPr/>
        </p:nvGrpSpPr>
        <p:grpSpPr>
          <a:xfrm>
            <a:off x="6377340" y="2057295"/>
            <a:ext cx="4880158" cy="1592231"/>
            <a:chOff x="6660182" y="2124113"/>
            <a:chExt cx="4880158" cy="1592231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BC2FBB-7A78-1FE0-2727-0C7F8678DB53}"/>
                </a:ext>
              </a:extLst>
            </p:cNvPr>
            <p:cNvSpPr/>
            <p:nvPr/>
          </p:nvSpPr>
          <p:spPr>
            <a:xfrm>
              <a:off x="6660182" y="2124113"/>
              <a:ext cx="3835516" cy="15922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indent="-342900" algn="ctr">
                <a:lnSpc>
                  <a:spcPct val="17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海面长度 </a:t>
              </a:r>
              <a:endPara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1" indent="-342900" algn="ctr">
                <a:lnSpc>
                  <a:spcPct val="17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采样间隔</a:t>
              </a:r>
              <a:endPara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1" indent="-342900" algn="ctr">
                <a:lnSpc>
                  <a:spcPct val="17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采样点数</a:t>
              </a: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  <p:graphicFrame>
          <p:nvGraphicFramePr>
            <p:cNvPr id="18" name="对象 17">
              <a:extLst>
                <a:ext uri="{FF2B5EF4-FFF2-40B4-BE49-F238E27FC236}">
                  <a16:creationId xmlns:a16="http://schemas.microsoft.com/office/drawing/2014/main" id="{2A120BE9-7F62-6F95-5582-4EDFAE98A0A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15035570"/>
                </p:ext>
              </p:extLst>
            </p:nvPr>
          </p:nvGraphicFramePr>
          <p:xfrm>
            <a:off x="9382928" y="2283740"/>
            <a:ext cx="2157412" cy="4048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282680" imgH="241200" progId="Equation.DSMT4">
                    <p:embed/>
                  </p:oleObj>
                </mc:Choice>
                <mc:Fallback>
                  <p:oleObj name="Equation" r:id="rId3" imgW="1282680" imgH="241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382928" y="2283740"/>
                          <a:ext cx="2157412" cy="4048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>
              <a:extLst>
                <a:ext uri="{FF2B5EF4-FFF2-40B4-BE49-F238E27FC236}">
                  <a16:creationId xmlns:a16="http://schemas.microsoft.com/office/drawing/2014/main" id="{2E7ECA1B-0274-48E6-3972-30CA19AC2EF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10086944"/>
                </p:ext>
              </p:extLst>
            </p:nvPr>
          </p:nvGraphicFramePr>
          <p:xfrm>
            <a:off x="9382928" y="2796782"/>
            <a:ext cx="1973559" cy="4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180800" imgH="241200" progId="Equation.DSMT4">
                    <p:embed/>
                  </p:oleObj>
                </mc:Choice>
                <mc:Fallback>
                  <p:oleObj name="Equation" r:id="rId5" imgW="1180800" imgH="241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382928" y="2796782"/>
                          <a:ext cx="1973559" cy="403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168C252F-5878-83A0-15CF-FAE5D1C792B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94802064"/>
                </p:ext>
              </p:extLst>
            </p:nvPr>
          </p:nvGraphicFramePr>
          <p:xfrm>
            <a:off x="9382928" y="3308213"/>
            <a:ext cx="1747200" cy="4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990594" imgH="228576" progId="Equation.DSMT4">
                    <p:embed/>
                  </p:oleObj>
                </mc:Choice>
                <mc:Fallback>
                  <p:oleObj name="Equation" r:id="rId7" imgW="990594" imgH="228576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382928" y="3308213"/>
                          <a:ext cx="1747200" cy="403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标题 4">
            <a:extLst>
              <a:ext uri="{FF2B5EF4-FFF2-40B4-BE49-F238E27FC236}">
                <a16:creationId xmlns:a16="http://schemas.microsoft.com/office/drawing/2014/main" id="{6CAB256D-A855-FE3A-FE47-43701C960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1519A"/>
                </a:solidFill>
              </a:rPr>
              <a:t>3.1 </a:t>
            </a:r>
            <a:r>
              <a:rPr lang="zh-CN" altLang="en-US" sz="3600" dirty="0">
                <a:solidFill>
                  <a:srgbClr val="01519A"/>
                </a:solidFill>
              </a:rPr>
              <a:t>二维粗糙海面建模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E843EA4-B3D3-3222-0150-8CDDE487E28D}"/>
              </a:ext>
            </a:extLst>
          </p:cNvPr>
          <p:cNvSpPr txBox="1"/>
          <p:nvPr/>
        </p:nvSpPr>
        <p:spPr>
          <a:xfrm>
            <a:off x="-200" y="1155704"/>
            <a:ext cx="9296600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40000"/>
              </a:lnSpc>
              <a:buFont typeface="微软雅黑" panose="020B0503020204020204" pitchFamily="34" charset="-122"/>
              <a:buChar char="－"/>
            </a:pP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3.1.2 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二维海浪建模：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风速实验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、风向角实验、时变海面</a:t>
            </a:r>
            <a:endParaRPr lang="en-US" altLang="zh-CN" sz="2400" b="1" dirty="0">
              <a:solidFill>
                <a:srgbClr val="005BA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6BCEC89-D395-A304-B87F-903A588911F2}"/>
              </a:ext>
            </a:extLst>
          </p:cNvPr>
          <p:cNvGrpSpPr/>
          <p:nvPr/>
        </p:nvGrpSpPr>
        <p:grpSpPr>
          <a:xfrm>
            <a:off x="7180167" y="3730300"/>
            <a:ext cx="4127559" cy="1400470"/>
            <a:chOff x="7180167" y="3730300"/>
            <a:chExt cx="4127559" cy="1400470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7CD5BFD-84FB-8602-EA7D-7D9D2A2BD846}"/>
                </a:ext>
              </a:extLst>
            </p:cNvPr>
            <p:cNvSpPr txBox="1"/>
            <p:nvPr/>
          </p:nvSpPr>
          <p:spPr>
            <a:xfrm>
              <a:off x="8127087" y="3730300"/>
              <a:ext cx="2590484" cy="400110"/>
            </a:xfrm>
            <a:prstGeom prst="rect">
              <a:avLst/>
            </a:prstGeom>
            <a:solidFill>
              <a:srgbClr val="005BA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实验变量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AED554E-F160-E5EF-865B-88A321615458}"/>
                </a:ext>
              </a:extLst>
            </p:cNvPr>
            <p:cNvSpPr txBox="1"/>
            <p:nvPr/>
          </p:nvSpPr>
          <p:spPr>
            <a:xfrm>
              <a:off x="7180167" y="4061759"/>
              <a:ext cx="4127559" cy="1069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7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风向角</a:t>
              </a: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0°</a:t>
              </a:r>
            </a:p>
            <a:p>
              <a:pPr marL="742950" lvl="1" indent="-285750">
                <a:lnSpc>
                  <a:spcPct val="17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0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风速</a:t>
              </a: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</a:t>
              </a:r>
              <a:r>
                <a:rPr lang="en-US" altLang="zh-CN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=3/5/7/9 (m/s)</a:t>
              </a: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DD77FBBF-9244-B065-F589-0755887D87CC}"/>
              </a:ext>
            </a:extLst>
          </p:cNvPr>
          <p:cNvSpPr txBox="1"/>
          <p:nvPr/>
        </p:nvSpPr>
        <p:spPr>
          <a:xfrm>
            <a:off x="6898615" y="5543003"/>
            <a:ext cx="5047427" cy="1069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70000"/>
              </a:lnSpc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随着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风速增加</a:t>
            </a:r>
            <a:endParaRPr lang="en-US" altLang="zh-CN" sz="20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>
              <a:lnSpc>
                <a:spcPct val="170000"/>
              </a:lnSpc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海浪组成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波长增加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、海浪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高度增加</a:t>
            </a:r>
            <a:endParaRPr lang="en-US" altLang="zh-CN" sz="20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FBFC7FC-0F32-0515-C53C-D8D848E002C6}"/>
              </a:ext>
            </a:extLst>
          </p:cNvPr>
          <p:cNvSpPr txBox="1"/>
          <p:nvPr/>
        </p:nvSpPr>
        <p:spPr>
          <a:xfrm>
            <a:off x="8127087" y="5205544"/>
            <a:ext cx="2590484" cy="400110"/>
          </a:xfrm>
          <a:prstGeom prst="rect">
            <a:avLst/>
          </a:prstGeom>
          <a:solidFill>
            <a:srgbClr val="005B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结果分析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7D3E02F-CCF7-B319-476B-6901FC60B46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00" y="1872342"/>
            <a:ext cx="3062294" cy="2412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956A3B6-DA53-2404-4DCC-907B612BCC6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00" y="4394199"/>
            <a:ext cx="2999235" cy="2412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C39A217-FC99-B8A9-5C20-2A9022ECAE5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473" y="1872342"/>
            <a:ext cx="3062294" cy="2412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69359F9-416C-3EFC-D234-E0A735D446A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874" y="4394199"/>
            <a:ext cx="2999235" cy="241200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4E2F4445-AE49-D167-4A03-710307ECD1C0}"/>
              </a:ext>
            </a:extLst>
          </p:cNvPr>
          <p:cNvSpPr/>
          <p:nvPr/>
        </p:nvSpPr>
        <p:spPr>
          <a:xfrm>
            <a:off x="6898615" y="4340352"/>
            <a:ext cx="306152" cy="2271662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43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1F72B-8EC1-6BA2-45C7-BCED2C0A2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D7F19399-A068-FC45-7B86-BA6061E4CE0E}"/>
              </a:ext>
            </a:extLst>
          </p:cNvPr>
          <p:cNvSpPr txBox="1"/>
          <p:nvPr/>
        </p:nvSpPr>
        <p:spPr>
          <a:xfrm>
            <a:off x="8127087" y="1746924"/>
            <a:ext cx="2590484" cy="400110"/>
          </a:xfrm>
          <a:prstGeom prst="rect">
            <a:avLst/>
          </a:prstGeom>
          <a:solidFill>
            <a:srgbClr val="005B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实验常量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8FC7655-C7AB-A64D-94F5-2025C42C7E09}"/>
              </a:ext>
            </a:extLst>
          </p:cNvPr>
          <p:cNvGrpSpPr/>
          <p:nvPr/>
        </p:nvGrpSpPr>
        <p:grpSpPr>
          <a:xfrm>
            <a:off x="6377340" y="2057295"/>
            <a:ext cx="4880158" cy="1592231"/>
            <a:chOff x="6660182" y="2124113"/>
            <a:chExt cx="4880158" cy="1592231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BC2FBB-7A78-1FE0-2727-0C7F8678DB53}"/>
                </a:ext>
              </a:extLst>
            </p:cNvPr>
            <p:cNvSpPr/>
            <p:nvPr/>
          </p:nvSpPr>
          <p:spPr>
            <a:xfrm>
              <a:off x="6660182" y="2124113"/>
              <a:ext cx="3835516" cy="15922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indent="-342900" algn="ctr">
                <a:lnSpc>
                  <a:spcPct val="17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海面长度 </a:t>
              </a:r>
              <a:endPara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1" indent="-342900" algn="ctr">
                <a:lnSpc>
                  <a:spcPct val="17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采样间隔</a:t>
              </a:r>
              <a:endPara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1" indent="-342900" algn="ctr">
                <a:lnSpc>
                  <a:spcPct val="17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采样点数</a:t>
              </a: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  <p:graphicFrame>
          <p:nvGraphicFramePr>
            <p:cNvPr id="18" name="对象 17">
              <a:extLst>
                <a:ext uri="{FF2B5EF4-FFF2-40B4-BE49-F238E27FC236}">
                  <a16:creationId xmlns:a16="http://schemas.microsoft.com/office/drawing/2014/main" id="{2A120BE9-7F62-6F95-5582-4EDFAE98A0A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382928" y="2283740"/>
            <a:ext cx="2157412" cy="4048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282680" imgH="241200" progId="Equation.DSMT4">
                    <p:embed/>
                  </p:oleObj>
                </mc:Choice>
                <mc:Fallback>
                  <p:oleObj name="Equation" r:id="rId3" imgW="1282680" imgH="241200" progId="Equation.DSMT4">
                    <p:embed/>
                    <p:pic>
                      <p:nvPicPr>
                        <p:cNvPr id="18" name="对象 17">
                          <a:extLst>
                            <a:ext uri="{FF2B5EF4-FFF2-40B4-BE49-F238E27FC236}">
                              <a16:creationId xmlns:a16="http://schemas.microsoft.com/office/drawing/2014/main" id="{2A120BE9-7F62-6F95-5582-4EDFAE98A0A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382928" y="2283740"/>
                          <a:ext cx="2157412" cy="4048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>
              <a:extLst>
                <a:ext uri="{FF2B5EF4-FFF2-40B4-BE49-F238E27FC236}">
                  <a16:creationId xmlns:a16="http://schemas.microsoft.com/office/drawing/2014/main" id="{2E7ECA1B-0274-48E6-3972-30CA19AC2E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382928" y="2796782"/>
            <a:ext cx="1973559" cy="4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180800" imgH="241200" progId="Equation.DSMT4">
                    <p:embed/>
                  </p:oleObj>
                </mc:Choice>
                <mc:Fallback>
                  <p:oleObj name="Equation" r:id="rId5" imgW="1180800" imgH="241200" progId="Equation.DSMT4">
                    <p:embed/>
                    <p:pic>
                      <p:nvPicPr>
                        <p:cNvPr id="19" name="对象 18">
                          <a:extLst>
                            <a:ext uri="{FF2B5EF4-FFF2-40B4-BE49-F238E27FC236}">
                              <a16:creationId xmlns:a16="http://schemas.microsoft.com/office/drawing/2014/main" id="{2E7ECA1B-0274-48E6-3972-30CA19AC2EF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382928" y="2796782"/>
                          <a:ext cx="1973559" cy="403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168C252F-5878-83A0-15CF-FAE5D1C792B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382928" y="3308213"/>
            <a:ext cx="1747200" cy="4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990594" imgH="228576" progId="Equation.DSMT4">
                    <p:embed/>
                  </p:oleObj>
                </mc:Choice>
                <mc:Fallback>
                  <p:oleObj name="Equation" r:id="rId7" imgW="990594" imgH="228576" progId="Equation.DSMT4">
                    <p:embed/>
                    <p:pic>
                      <p:nvPicPr>
                        <p:cNvPr id="21" name="对象 20">
                          <a:extLst>
                            <a:ext uri="{FF2B5EF4-FFF2-40B4-BE49-F238E27FC236}">
                              <a16:creationId xmlns:a16="http://schemas.microsoft.com/office/drawing/2014/main" id="{168C252F-5878-83A0-15CF-FAE5D1C792B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382928" y="3308213"/>
                          <a:ext cx="1747200" cy="403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标题 4">
            <a:extLst>
              <a:ext uri="{FF2B5EF4-FFF2-40B4-BE49-F238E27FC236}">
                <a16:creationId xmlns:a16="http://schemas.microsoft.com/office/drawing/2014/main" id="{6CAB256D-A855-FE3A-FE47-43701C960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1519A"/>
                </a:solidFill>
              </a:rPr>
              <a:t>3.1 </a:t>
            </a:r>
            <a:r>
              <a:rPr lang="zh-CN" altLang="en-US" sz="3600" dirty="0">
                <a:solidFill>
                  <a:srgbClr val="01519A"/>
                </a:solidFill>
              </a:rPr>
              <a:t>二维粗糙海面建模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E843EA4-B3D3-3222-0150-8CDDE487E28D}"/>
              </a:ext>
            </a:extLst>
          </p:cNvPr>
          <p:cNvSpPr txBox="1"/>
          <p:nvPr/>
        </p:nvSpPr>
        <p:spPr>
          <a:xfrm>
            <a:off x="-200" y="1155704"/>
            <a:ext cx="9296600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40000"/>
              </a:lnSpc>
              <a:buFont typeface="微软雅黑" panose="020B0503020204020204" pitchFamily="34" charset="-122"/>
              <a:buChar char="－"/>
            </a:pPr>
            <a:r>
              <a:rPr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3.1.2 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二维海浪建模：风速实验、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风向角实验</a:t>
            </a:r>
            <a:r>
              <a:rPr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、时变海面</a:t>
            </a:r>
            <a:endParaRPr lang="en-US" altLang="zh-CN" sz="2400" b="1" dirty="0">
              <a:solidFill>
                <a:srgbClr val="005BA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6BCEC89-D395-A304-B87F-903A588911F2}"/>
              </a:ext>
            </a:extLst>
          </p:cNvPr>
          <p:cNvGrpSpPr/>
          <p:nvPr/>
        </p:nvGrpSpPr>
        <p:grpSpPr>
          <a:xfrm>
            <a:off x="7180167" y="3730300"/>
            <a:ext cx="4127559" cy="1400470"/>
            <a:chOff x="7180167" y="3730300"/>
            <a:chExt cx="4127559" cy="1400470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7CD5BFD-84FB-8602-EA7D-7D9D2A2BD846}"/>
                </a:ext>
              </a:extLst>
            </p:cNvPr>
            <p:cNvSpPr txBox="1"/>
            <p:nvPr/>
          </p:nvSpPr>
          <p:spPr>
            <a:xfrm>
              <a:off x="8127087" y="3730300"/>
              <a:ext cx="2590484" cy="400110"/>
            </a:xfrm>
            <a:prstGeom prst="rect">
              <a:avLst/>
            </a:prstGeom>
            <a:solidFill>
              <a:srgbClr val="005BA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实验变量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AED554E-F160-E5EF-865B-88A321615458}"/>
                </a:ext>
              </a:extLst>
            </p:cNvPr>
            <p:cNvSpPr txBox="1"/>
            <p:nvPr/>
          </p:nvSpPr>
          <p:spPr>
            <a:xfrm>
              <a:off x="7180167" y="4061759"/>
              <a:ext cx="4127559" cy="1069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7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风速</a:t>
              </a: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</a:t>
              </a:r>
              <a:r>
                <a:rPr lang="en-US" altLang="zh-CN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=5 (m/s)</a:t>
              </a:r>
            </a:p>
            <a:p>
              <a:pPr marL="742950" lvl="1" indent="-285750">
                <a:lnSpc>
                  <a:spcPct val="17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0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风向角</a:t>
              </a:r>
              <a:r>
                <a:rPr lang="en-US" altLang="zh-CN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0°/45°/90°/180°</a:t>
              </a: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DD77FBBF-9244-B065-F589-0755887D87CC}"/>
              </a:ext>
            </a:extLst>
          </p:cNvPr>
          <p:cNvSpPr txBox="1"/>
          <p:nvPr/>
        </p:nvSpPr>
        <p:spPr>
          <a:xfrm>
            <a:off x="6898615" y="5556499"/>
            <a:ext cx="5047427" cy="1069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70000"/>
              </a:lnSpc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随着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风向角改变</a:t>
            </a:r>
            <a:endParaRPr lang="en-US" altLang="zh-CN" sz="20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>
              <a:lnSpc>
                <a:spcPct val="170000"/>
              </a:lnSpc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海浪整体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方向改变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，迎风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逆风相同</a:t>
            </a:r>
            <a:endParaRPr lang="en-US" altLang="zh-CN" sz="20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FBFC7FC-0F32-0515-C53C-D8D848E002C6}"/>
              </a:ext>
            </a:extLst>
          </p:cNvPr>
          <p:cNvSpPr txBox="1"/>
          <p:nvPr/>
        </p:nvSpPr>
        <p:spPr>
          <a:xfrm>
            <a:off x="8127087" y="5205544"/>
            <a:ext cx="2590484" cy="400110"/>
          </a:xfrm>
          <a:prstGeom prst="rect">
            <a:avLst/>
          </a:prstGeom>
          <a:solidFill>
            <a:srgbClr val="005B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结果分析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89C65F-9268-5B1A-4FC4-4ECF6AD3CC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12" y="1851515"/>
            <a:ext cx="3061105" cy="24110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0AD77B-C991-BA68-A5A6-D25E77C0B43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147" y="4301535"/>
            <a:ext cx="3061105" cy="24110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93E6E67-BE4E-B183-9616-D6E30594D91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147" y="1851515"/>
            <a:ext cx="3061105" cy="24110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E711D3-81D1-52B3-6B59-46A426DCBDB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12" y="4301535"/>
            <a:ext cx="3061105" cy="241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1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COMMONDATA" val="eyJoZGlkIjoiYjg2ODNkNGViMjc3YTAwMjVhY2Q5NDg1YTgzYTkwMmIifQ=="/>
</p:tagLst>
</file>

<file path=ppt/theme/theme1.xml><?xml version="1.0" encoding="utf-8"?>
<a:theme xmlns:a="http://schemas.openxmlformats.org/drawingml/2006/main" name="3_Office 主题​​">
  <a:themeElements>
    <a:clrScheme name="自定义 1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005BAC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2435</TotalTime>
  <Words>3567</Words>
  <Application>Microsoft Office PowerPoint</Application>
  <PresentationFormat>宽屏</PresentationFormat>
  <Paragraphs>445</Paragraphs>
  <Slides>33</Slides>
  <Notes>33</Notes>
  <HiddenSlides>0</HiddenSlides>
  <MMClips>8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微软雅黑</vt:lpstr>
      <vt:lpstr>等线</vt:lpstr>
      <vt:lpstr>Wingdings</vt:lpstr>
      <vt:lpstr>等线 Light</vt:lpstr>
      <vt:lpstr>Arial</vt:lpstr>
      <vt:lpstr>3_Office 主题​​</vt:lpstr>
      <vt:lpstr>2_Office 主题​​</vt:lpstr>
      <vt:lpstr>Equation</vt:lpstr>
      <vt:lpstr>PowerPoint 演示文稿</vt:lpstr>
      <vt:lpstr>目录</vt:lpstr>
      <vt:lpstr>1 课题背景和意义</vt:lpstr>
      <vt:lpstr>2 研究内容</vt:lpstr>
      <vt:lpstr>3.1 二维粗糙海面建模</vt:lpstr>
      <vt:lpstr>3.1 二维粗糙海面建模</vt:lpstr>
      <vt:lpstr>3.1 二维粗糙海面建模</vt:lpstr>
      <vt:lpstr>3.1 二维粗糙海面建模</vt:lpstr>
      <vt:lpstr>3.1 二维粗糙海面建模</vt:lpstr>
      <vt:lpstr>3.1 二维粗糙海面建模</vt:lpstr>
      <vt:lpstr>3.2 海上船舶运动建模</vt:lpstr>
      <vt:lpstr>3.2 海上船舶运动建模</vt:lpstr>
      <vt:lpstr>3.2 海上船舶运动建模</vt:lpstr>
      <vt:lpstr>3.2 海上船舶运动建模</vt:lpstr>
      <vt:lpstr>3.2 海上船舶运动建模</vt:lpstr>
      <vt:lpstr>3.2 海上船舶运动建模</vt:lpstr>
      <vt:lpstr>3.2 海上船舶运动建模</vt:lpstr>
      <vt:lpstr>3.2 海上船舶运动建模</vt:lpstr>
      <vt:lpstr>3.2 海上船舶运动建模</vt:lpstr>
      <vt:lpstr>3.2 海上船舶运动建模</vt:lpstr>
      <vt:lpstr>3.2 海上船舶运动建模</vt:lpstr>
      <vt:lpstr>3.3 海面与目标复合电磁散射建模</vt:lpstr>
      <vt:lpstr>3.3 海面与目标复合电磁散射建模</vt:lpstr>
      <vt:lpstr>3.3 海面与目标复合电磁散射建模</vt:lpstr>
      <vt:lpstr>3.3 海面与目标复合电磁散射建模</vt:lpstr>
      <vt:lpstr>3.3 海面与目标复合电磁散射建模</vt:lpstr>
      <vt:lpstr>3.3 海面与目标复合电磁散射建模</vt:lpstr>
      <vt:lpstr>3.3 海面与目标复合电磁散射建模</vt:lpstr>
      <vt:lpstr>3.3 海面与目标复合电磁散射建模</vt:lpstr>
      <vt:lpstr>3.3 海面与目标复合电磁散射建模</vt:lpstr>
      <vt:lpstr>4 工作总结</vt:lpstr>
      <vt:lpstr>4 工作展望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锐</dc:creator>
  <cp:lastModifiedBy>zihong chen</cp:lastModifiedBy>
  <cp:revision>663</cp:revision>
  <dcterms:created xsi:type="dcterms:W3CDTF">2023-09-25T05:44:00Z</dcterms:created>
  <dcterms:modified xsi:type="dcterms:W3CDTF">2024-05-20T15:31:46Z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1890F1D3614545F7955A722C5A1B6DBE_13</vt:lpwstr>
  </property>
  <property fmtid="{D5CDD505-2E9C-101B-9397-08002B2CF9AE}" pid="3" name="KSOProductBuildVer">
    <vt:lpwstr>2052-12.1.0.15712</vt:lpwstr>
  </property>
</Properties>
</file>